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embeddedFontLst>
    <p:embeddedFont>
      <p:font typeface="Century Gothic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1" roundtripDataSignature="AMtx7mgpN+Dk4nFOGxxLRYMicCTV5OsX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enturyGothic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CenturyGothic-regular.fnt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CenturyGothic-italic.fntdata"/><Relationship Id="rId6" Type="http://schemas.openxmlformats.org/officeDocument/2006/relationships/slide" Target="slides/slide2.xml"/><Relationship Id="rId18" Type="http://schemas.openxmlformats.org/officeDocument/2006/relationships/font" Target="fonts/CenturyGothic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showMasterSp="0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/>
          <p:nvPr>
            <p:ph type="ctrTitle"/>
          </p:nvPr>
        </p:nvSpPr>
        <p:spPr>
          <a:xfrm>
            <a:off x="684212" y="685799"/>
            <a:ext cx="8001000" cy="2971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4"/>
          <p:cNvSpPr txBox="1"/>
          <p:nvPr>
            <p:ph idx="1" type="subTitle"/>
          </p:nvPr>
        </p:nvSpPr>
        <p:spPr>
          <a:xfrm>
            <a:off x="684212" y="3843867"/>
            <a:ext cx="6400800" cy="19473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420"/>
              </a:spcBef>
              <a:spcAft>
                <a:spcPts val="0"/>
              </a:spcAft>
              <a:buSzPts val="1680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14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4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4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cxnSp>
        <p:nvCxnSpPr>
          <p:cNvPr id="23" name="Google Shape;23;p14"/>
          <p:cNvCxnSpPr/>
          <p:nvPr/>
        </p:nvCxnSpPr>
        <p:spPr>
          <a:xfrm flipH="1">
            <a:off x="8228012" y="8467"/>
            <a:ext cx="3810000" cy="38100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14"/>
          <p:cNvCxnSpPr/>
          <p:nvPr/>
        </p:nvCxnSpPr>
        <p:spPr>
          <a:xfrm flipH="1">
            <a:off x="6108170" y="91545"/>
            <a:ext cx="6080655" cy="6080655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" name="Google Shape;25;p14"/>
          <p:cNvCxnSpPr/>
          <p:nvPr/>
        </p:nvCxnSpPr>
        <p:spPr>
          <a:xfrm flipH="1">
            <a:off x="7235825" y="228600"/>
            <a:ext cx="4953000" cy="49530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" name="Google Shape;26;p14"/>
          <p:cNvCxnSpPr/>
          <p:nvPr/>
        </p:nvCxnSpPr>
        <p:spPr>
          <a:xfrm flipH="1">
            <a:off x="7335837" y="32278"/>
            <a:ext cx="4852989" cy="4852989"/>
          </a:xfrm>
          <a:prstGeom prst="straightConnector1">
            <a:avLst/>
          </a:prstGeom>
          <a:noFill/>
          <a:ln cap="flat" cmpd="sng" w="317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" name="Google Shape;27;p14"/>
          <p:cNvCxnSpPr/>
          <p:nvPr/>
        </p:nvCxnSpPr>
        <p:spPr>
          <a:xfrm flipH="1">
            <a:off x="7845426" y="609601"/>
            <a:ext cx="4343399" cy="4343399"/>
          </a:xfrm>
          <a:prstGeom prst="straightConnector1">
            <a:avLst/>
          </a:prstGeom>
          <a:noFill/>
          <a:ln cap="flat" cmpd="sng" w="317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panoramique avec légende">
  <p:cSld name="Image panoramique avec légende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3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3"/>
          <p:cNvSpPr/>
          <p:nvPr>
            <p:ph idx="2" type="pic"/>
          </p:nvPr>
        </p:nvSpPr>
        <p:spPr>
          <a:xfrm>
            <a:off x="685800" y="533400"/>
            <a:ext cx="10818812" cy="3124200"/>
          </a:xfrm>
          <a:prstGeom prst="snip2DiagRect">
            <a:avLst>
              <a:gd fmla="val 10815" name="adj1"/>
              <a:gd fmla="val 0" name="adj2"/>
            </a:avLst>
          </a:prstGeom>
          <a:noFill/>
          <a:ln cap="flat" cmpd="sng" w="15875">
            <a:solidFill>
              <a:schemeClr val="l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p23"/>
          <p:cNvSpPr txBox="1"/>
          <p:nvPr>
            <p:ph idx="1" type="body"/>
          </p:nvPr>
        </p:nvSpPr>
        <p:spPr>
          <a:xfrm>
            <a:off x="914402" y="3843867"/>
            <a:ext cx="830421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SzPts val="1280"/>
              <a:buFont typeface="Century Gothic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Font typeface="Century Gothic"/>
              <a:buNone/>
              <a:defRPr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Font typeface="Century Gothic"/>
              <a:buNone/>
              <a:defRPr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83" name="Google Shape;83;p23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3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3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légende">
  <p:cSld name="Titre et légende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4"/>
          <p:cNvSpPr txBox="1"/>
          <p:nvPr>
            <p:ph type="title"/>
          </p:nvPr>
        </p:nvSpPr>
        <p:spPr>
          <a:xfrm>
            <a:off x="684213" y="685800"/>
            <a:ext cx="100584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4"/>
          <p:cNvSpPr txBox="1"/>
          <p:nvPr>
            <p:ph idx="1" type="body"/>
          </p:nvPr>
        </p:nvSpPr>
        <p:spPr>
          <a:xfrm>
            <a:off x="684212" y="4114800"/>
            <a:ext cx="8535988" cy="18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9" name="Google Shape;89;p24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4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4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tion avec légende">
  <p:cSld name="Citation avec légende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5"/>
          <p:cNvSpPr txBox="1"/>
          <p:nvPr>
            <p:ph type="title"/>
          </p:nvPr>
        </p:nvSpPr>
        <p:spPr>
          <a:xfrm>
            <a:off x="1141411" y="685800"/>
            <a:ext cx="9144001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5"/>
          <p:cNvSpPr txBox="1"/>
          <p:nvPr>
            <p:ph idx="1" type="body"/>
          </p:nvPr>
        </p:nvSpPr>
        <p:spPr>
          <a:xfrm>
            <a:off x="1446212" y="3429000"/>
            <a:ext cx="853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Font typeface="Century Gothic"/>
              <a:buNone/>
              <a:defRPr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Font typeface="Century Gothic"/>
              <a:buNone/>
              <a:defRPr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95" name="Google Shape;95;p25"/>
          <p:cNvSpPr txBox="1"/>
          <p:nvPr>
            <p:ph idx="2" type="body"/>
          </p:nvPr>
        </p:nvSpPr>
        <p:spPr>
          <a:xfrm>
            <a:off x="684213" y="4301067"/>
            <a:ext cx="8534400" cy="16848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6" name="Google Shape;96;p25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5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5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99" name="Google Shape;99;p25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100" name="Google Shape;100;p25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rte nom">
  <p:cSld name="Carte nom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/>
          <p:nvPr>
            <p:ph type="title"/>
          </p:nvPr>
        </p:nvSpPr>
        <p:spPr>
          <a:xfrm>
            <a:off x="684212" y="3429000"/>
            <a:ext cx="8534400" cy="169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6"/>
          <p:cNvSpPr txBox="1"/>
          <p:nvPr>
            <p:ph idx="1" type="body"/>
          </p:nvPr>
        </p:nvSpPr>
        <p:spPr>
          <a:xfrm>
            <a:off x="684211" y="5132981"/>
            <a:ext cx="8535990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4" name="Google Shape;104;p26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6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6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rte nom citation">
  <p:cSld name="Carte nom citation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7"/>
          <p:cNvSpPr txBox="1"/>
          <p:nvPr>
            <p:ph type="title"/>
          </p:nvPr>
        </p:nvSpPr>
        <p:spPr>
          <a:xfrm>
            <a:off x="1141413" y="685800"/>
            <a:ext cx="91440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7"/>
          <p:cNvSpPr txBox="1"/>
          <p:nvPr>
            <p:ph idx="1" type="body"/>
          </p:nvPr>
        </p:nvSpPr>
        <p:spPr>
          <a:xfrm>
            <a:off x="684212" y="3928534"/>
            <a:ext cx="8534401" cy="10498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1920"/>
              <a:buNone/>
              <a:defRPr b="0" sz="2400" cap="none">
                <a:solidFill>
                  <a:schemeClr val="lt1"/>
                </a:solidFill>
              </a:defRPr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110" name="Google Shape;110;p27"/>
          <p:cNvSpPr txBox="1"/>
          <p:nvPr>
            <p:ph idx="2" type="body"/>
          </p:nvPr>
        </p:nvSpPr>
        <p:spPr>
          <a:xfrm>
            <a:off x="684211" y="4978400"/>
            <a:ext cx="8534401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1" name="Google Shape;111;p27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7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7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14" name="Google Shape;114;p27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115" name="Google Shape;115;p27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rai ou faux">
  <p:cSld name="Vrai ou faux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/>
          <p:cNvSpPr txBox="1"/>
          <p:nvPr>
            <p:ph type="title"/>
          </p:nvPr>
        </p:nvSpPr>
        <p:spPr>
          <a:xfrm>
            <a:off x="684213" y="685800"/>
            <a:ext cx="100584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8"/>
          <p:cNvSpPr txBox="1"/>
          <p:nvPr>
            <p:ph idx="1" type="body"/>
          </p:nvPr>
        </p:nvSpPr>
        <p:spPr>
          <a:xfrm>
            <a:off x="684212" y="3928534"/>
            <a:ext cx="85344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1920"/>
              <a:buNone/>
              <a:defRPr b="0" sz="2400" cap="none">
                <a:solidFill>
                  <a:schemeClr val="lt1"/>
                </a:solidFill>
              </a:defRPr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119" name="Google Shape;119;p28"/>
          <p:cNvSpPr txBox="1"/>
          <p:nvPr>
            <p:ph idx="2" type="body"/>
          </p:nvPr>
        </p:nvSpPr>
        <p:spPr>
          <a:xfrm>
            <a:off x="684211" y="4766732"/>
            <a:ext cx="8534401" cy="12276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0" name="Google Shape;120;p28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8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8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9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9"/>
          <p:cNvSpPr txBox="1"/>
          <p:nvPr>
            <p:ph idx="1" type="body"/>
          </p:nvPr>
        </p:nvSpPr>
        <p:spPr>
          <a:xfrm rot="5400000">
            <a:off x="3143778" y="-1773766"/>
            <a:ext cx="3615267" cy="85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126" name="Google Shape;126;p29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9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9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0"/>
          <p:cNvSpPr txBox="1"/>
          <p:nvPr>
            <p:ph type="title"/>
          </p:nvPr>
        </p:nvSpPr>
        <p:spPr>
          <a:xfrm rot="5400000">
            <a:off x="7427912" y="1943100"/>
            <a:ext cx="45720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30"/>
          <p:cNvSpPr txBox="1"/>
          <p:nvPr>
            <p:ph idx="1" type="body"/>
          </p:nvPr>
        </p:nvSpPr>
        <p:spPr>
          <a:xfrm rot="5400000">
            <a:off x="1943100" y="-571500"/>
            <a:ext cx="5308600" cy="78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132" name="Google Shape;132;p30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30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30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5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5"/>
          <p:cNvSpPr txBox="1"/>
          <p:nvPr>
            <p:ph idx="1" type="body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31" name="Google Shape;31;p15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5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5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6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6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6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/>
          <p:nvPr>
            <p:ph type="title"/>
          </p:nvPr>
        </p:nvSpPr>
        <p:spPr>
          <a:xfrm>
            <a:off x="684211" y="2006600"/>
            <a:ext cx="8534401" cy="22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b="0" sz="36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7"/>
          <p:cNvSpPr txBox="1"/>
          <p:nvPr>
            <p:ph idx="1" type="body"/>
          </p:nvPr>
        </p:nvSpPr>
        <p:spPr>
          <a:xfrm>
            <a:off x="684213" y="4495800"/>
            <a:ext cx="8534400" cy="14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17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7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8"/>
          <p:cNvSpPr txBox="1"/>
          <p:nvPr>
            <p:ph idx="1" type="body"/>
          </p:nvPr>
        </p:nvSpPr>
        <p:spPr>
          <a:xfrm>
            <a:off x="684211" y="685800"/>
            <a:ext cx="4937655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2" type="body"/>
          </p:nvPr>
        </p:nvSpPr>
        <p:spPr>
          <a:xfrm>
            <a:off x="5808133" y="685801"/>
            <a:ext cx="4934479" cy="36152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48" name="Google Shape;48;p18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8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8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9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9"/>
          <p:cNvSpPr txBox="1"/>
          <p:nvPr>
            <p:ph idx="1" type="body"/>
          </p:nvPr>
        </p:nvSpPr>
        <p:spPr>
          <a:xfrm>
            <a:off x="972080" y="685800"/>
            <a:ext cx="4649787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SzPts val="2240"/>
              <a:buNone/>
              <a:defRPr b="0" sz="28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54" name="Google Shape;54;p19"/>
          <p:cNvSpPr txBox="1"/>
          <p:nvPr>
            <p:ph idx="2" type="body"/>
          </p:nvPr>
        </p:nvSpPr>
        <p:spPr>
          <a:xfrm>
            <a:off x="684211" y="1270529"/>
            <a:ext cx="4937655" cy="3030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55" name="Google Shape;55;p19"/>
          <p:cNvSpPr txBox="1"/>
          <p:nvPr>
            <p:ph idx="3" type="body"/>
          </p:nvPr>
        </p:nvSpPr>
        <p:spPr>
          <a:xfrm>
            <a:off x="6079066" y="685800"/>
            <a:ext cx="4665134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SzPts val="2240"/>
              <a:buNone/>
              <a:defRPr b="0" sz="28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56" name="Google Shape;56;p19"/>
          <p:cNvSpPr txBox="1"/>
          <p:nvPr>
            <p:ph idx="4" type="body"/>
          </p:nvPr>
        </p:nvSpPr>
        <p:spPr>
          <a:xfrm>
            <a:off x="5806545" y="1262062"/>
            <a:ext cx="4929188" cy="3030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57" name="Google Shape;57;p19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9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9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0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0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0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0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/>
          <p:nvPr>
            <p:ph type="title"/>
          </p:nvPr>
        </p:nvSpPr>
        <p:spPr>
          <a:xfrm>
            <a:off x="7085012" y="685800"/>
            <a:ext cx="3657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1"/>
          <p:cNvSpPr txBox="1"/>
          <p:nvPr>
            <p:ph idx="1" type="body"/>
          </p:nvPr>
        </p:nvSpPr>
        <p:spPr>
          <a:xfrm>
            <a:off x="684212" y="685800"/>
            <a:ext cx="5943601" cy="53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68" name="Google Shape;68;p21"/>
          <p:cNvSpPr txBox="1"/>
          <p:nvPr>
            <p:ph idx="2" type="body"/>
          </p:nvPr>
        </p:nvSpPr>
        <p:spPr>
          <a:xfrm>
            <a:off x="7085012" y="2209799"/>
            <a:ext cx="3657600" cy="20912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SzPts val="128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69" name="Google Shape;69;p21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1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1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/>
          <p:nvPr>
            <p:ph type="title"/>
          </p:nvPr>
        </p:nvSpPr>
        <p:spPr>
          <a:xfrm>
            <a:off x="4722812" y="1447800"/>
            <a:ext cx="6019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b="0"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2"/>
          <p:cNvSpPr/>
          <p:nvPr>
            <p:ph idx="2" type="pic"/>
          </p:nvPr>
        </p:nvSpPr>
        <p:spPr>
          <a:xfrm>
            <a:off x="989012" y="914400"/>
            <a:ext cx="3280974" cy="4572000"/>
          </a:xfrm>
          <a:prstGeom prst="snip2DiagRect">
            <a:avLst>
              <a:gd fmla="val 10815" name="adj1"/>
              <a:gd fmla="val 0" name="adj2"/>
            </a:avLst>
          </a:prstGeom>
          <a:noFill/>
          <a:ln cap="flat" cmpd="sng" w="15875">
            <a:solidFill>
              <a:schemeClr val="l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" name="Google Shape;75;p22"/>
          <p:cNvSpPr txBox="1"/>
          <p:nvPr>
            <p:ph idx="1" type="body"/>
          </p:nvPr>
        </p:nvSpPr>
        <p:spPr>
          <a:xfrm>
            <a:off x="4722812" y="2777066"/>
            <a:ext cx="6021388" cy="20489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76" name="Google Shape;76;p22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2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2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E3819"/>
            </a:gs>
            <a:gs pos="10000">
              <a:srgbClr val="FE3819"/>
            </a:gs>
            <a:gs pos="100000">
              <a:srgbClr val="9E0000"/>
            </a:gs>
          </a:gsLst>
          <a:lin ang="6120000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3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7" name="Google Shape;7;p13"/>
            <p:cNvCxnSpPr/>
            <p:nvPr/>
          </p:nvCxnSpPr>
          <p:spPr>
            <a:xfrm flipH="1">
              <a:off x="11276012" y="2963333"/>
              <a:ext cx="912814" cy="912812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" name="Google Shape;8;p13"/>
            <p:cNvCxnSpPr/>
            <p:nvPr/>
          </p:nvCxnSpPr>
          <p:spPr>
            <a:xfrm flipH="1">
              <a:off x="9206969" y="3190344"/>
              <a:ext cx="2981857" cy="2981856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" name="Google Shape;9;p13"/>
            <p:cNvCxnSpPr/>
            <p:nvPr/>
          </p:nvCxnSpPr>
          <p:spPr>
            <a:xfrm flipH="1">
              <a:off x="10292292" y="3285067"/>
              <a:ext cx="1896534" cy="1896533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" name="Google Shape;10;p13"/>
            <p:cNvCxnSpPr/>
            <p:nvPr/>
          </p:nvCxnSpPr>
          <p:spPr>
            <a:xfrm flipH="1">
              <a:off x="10443103" y="3131080"/>
              <a:ext cx="1745722" cy="1745720"/>
            </a:xfrm>
            <a:prstGeom prst="straightConnector1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" name="Google Shape;11;p13"/>
            <p:cNvCxnSpPr/>
            <p:nvPr/>
          </p:nvCxnSpPr>
          <p:spPr>
            <a:xfrm flipH="1">
              <a:off x="10918826" y="3683001"/>
              <a:ext cx="1270001" cy="1269999"/>
            </a:xfrm>
            <a:prstGeom prst="straightConnector1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2" name="Google Shape;12;p13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13"/>
          <p:cNvSpPr txBox="1"/>
          <p:nvPr>
            <p:ph idx="1" type="body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02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" name="Google Shape;14;p13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56160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" name="Google Shape;15;p13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56160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6" name="Google Shape;16;p13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56160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56160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56160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56160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56160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56160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56160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56160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56160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5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"/>
          <p:cNvSpPr txBox="1"/>
          <p:nvPr>
            <p:ph type="ctrTitle"/>
          </p:nvPr>
        </p:nvSpPr>
        <p:spPr>
          <a:xfrm>
            <a:off x="684212" y="685799"/>
            <a:ext cx="8001000" cy="2971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fr-FR">
                <a:latin typeface="Arial"/>
                <a:ea typeface="Arial"/>
                <a:cs typeface="Arial"/>
                <a:sym typeface="Arial"/>
              </a:rPr>
              <a:t>WEBINAIRE </a:t>
            </a:r>
            <a:br>
              <a:rPr lang="fr-FR">
                <a:latin typeface="Arial"/>
                <a:ea typeface="Arial"/>
                <a:cs typeface="Arial"/>
                <a:sym typeface="Arial"/>
              </a:rPr>
            </a:br>
            <a:r>
              <a:rPr b="1" lang="fr-FR">
                <a:latin typeface="Arial"/>
                <a:ea typeface="Arial"/>
                <a:cs typeface="Arial"/>
                <a:sym typeface="Arial"/>
              </a:rPr>
              <a:t>POLITIQUES SPORTIVES ET POLITIQUE DE LA VILLE</a:t>
            </a:r>
            <a:endParaRPr/>
          </a:p>
        </p:txBody>
      </p:sp>
      <p:sp>
        <p:nvSpPr>
          <p:cNvPr id="140" name="Google Shape;140;p1"/>
          <p:cNvSpPr txBox="1"/>
          <p:nvPr>
            <p:ph idx="1" type="subTitle"/>
          </p:nvPr>
        </p:nvSpPr>
        <p:spPr>
          <a:xfrm>
            <a:off x="684212" y="3843867"/>
            <a:ext cx="6400800" cy="19473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680"/>
              <a:buNone/>
            </a:pPr>
            <a:r>
              <a:rPr lang="fr-FR">
                <a:latin typeface="Arial"/>
                <a:ea typeface="Arial"/>
                <a:cs typeface="Arial"/>
                <a:sym typeface="Arial"/>
              </a:rPr>
              <a:t>Mardi 12 novembre 2024</a:t>
            </a:r>
            <a:endParaRPr/>
          </a:p>
        </p:txBody>
      </p:sp>
      <p:pic>
        <p:nvPicPr>
          <p:cNvPr id="141" name="Google Shape;14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3119" y="5119887"/>
            <a:ext cx="3712786" cy="123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85316" y="5089405"/>
            <a:ext cx="1993565" cy="1261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"/>
          <p:cNvSpPr txBox="1"/>
          <p:nvPr/>
        </p:nvSpPr>
        <p:spPr>
          <a:xfrm>
            <a:off x="2448560" y="1991360"/>
            <a:ext cx="747776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7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Intervenants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"/>
          <p:cNvSpPr txBox="1"/>
          <p:nvPr>
            <p:ph type="title"/>
          </p:nvPr>
        </p:nvSpPr>
        <p:spPr>
          <a:xfrm>
            <a:off x="379412" y="291252"/>
            <a:ext cx="8825548" cy="12124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b="1" lang="fr-FR"/>
              <a:t>DES QUESTIONNEMENTS QUI SUBSISTENT </a:t>
            </a:r>
            <a:br>
              <a:rPr lang="fr-FR"/>
            </a:br>
            <a:endParaRPr/>
          </a:p>
        </p:txBody>
      </p:sp>
      <p:sp>
        <p:nvSpPr>
          <p:cNvPr id="220" name="Google Shape;220;p11"/>
          <p:cNvSpPr txBox="1"/>
          <p:nvPr/>
        </p:nvSpPr>
        <p:spPr>
          <a:xfrm>
            <a:off x="-47308" y="1209040"/>
            <a:ext cx="11859896" cy="49859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1" sz="2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fr-FR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 sport suffisamment reconnu dans son utilité sociale et sociétale ?</a:t>
            </a:r>
            <a:endParaRPr/>
          </a:p>
          <a:p>
            <a:pPr indent="-1651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fr-FR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 sport dans les QPV révélateur des inégalités : dans les pratiques, selon le genre, dans l’accès aux équipements</a:t>
            </a:r>
            <a:endParaRPr/>
          </a:p>
          <a:p>
            <a:pPr indent="-1651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fr-FR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Quid des pratiques en accès libre, voire émergentes ?</a:t>
            </a:r>
            <a:endParaRPr/>
          </a:p>
          <a:p>
            <a:pPr indent="-1651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fr-FR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Comment assoir les vertus du socio-sport dans un contexte de fragilisation du secteur associatif ?</a:t>
            </a:r>
            <a:endParaRPr/>
          </a:p>
          <a:p>
            <a:pPr indent="-1651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2"/>
          <p:cNvSpPr txBox="1"/>
          <p:nvPr>
            <p:ph type="title"/>
          </p:nvPr>
        </p:nvSpPr>
        <p:spPr>
          <a:xfrm>
            <a:off x="379412" y="291252"/>
            <a:ext cx="8825548" cy="12124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b="1" lang="fr-FR"/>
              <a:t>QUELQUES ÉLÉMENTS DE CONCLUSION </a:t>
            </a:r>
            <a:br>
              <a:rPr lang="fr-FR"/>
            </a:br>
            <a:endParaRPr/>
          </a:p>
        </p:txBody>
      </p:sp>
      <p:sp>
        <p:nvSpPr>
          <p:cNvPr id="226" name="Google Shape;226;p12"/>
          <p:cNvSpPr txBox="1"/>
          <p:nvPr/>
        </p:nvSpPr>
        <p:spPr>
          <a:xfrm>
            <a:off x="-47308" y="1209040"/>
            <a:ext cx="11859896" cy="55399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fr-FR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 sport dans les QPV un outil précieux …mais pas magique</a:t>
            </a:r>
            <a:endParaRPr/>
          </a:p>
          <a:p>
            <a:pPr indent="-1651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fr-FR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Assurer la reconnaissance de l’utilité sociale et sociétale aux actions portées par les acteurs du socio-sport : passer de statut d’opérateur à celui de partenaire des pouvoirs publics</a:t>
            </a:r>
            <a:endParaRPr/>
          </a:p>
          <a:p>
            <a:pPr indent="-1651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fr-FR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Favoriser l’émergence des nouvelles pratiques « urbaines »</a:t>
            </a:r>
            <a:endParaRPr/>
          </a:p>
          <a:p>
            <a:pPr indent="-1651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fr-FR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Sécuriser le tissu associatif</a:t>
            </a:r>
            <a:endParaRPr/>
          </a:p>
          <a:p>
            <a:pPr indent="-1651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fr-FR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Promouvoir l’expertise des habitants dans la co-production des politiques sportives locales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"/>
          <p:cNvSpPr txBox="1"/>
          <p:nvPr>
            <p:ph type="title"/>
          </p:nvPr>
        </p:nvSpPr>
        <p:spPr>
          <a:xfrm>
            <a:off x="379412" y="291252"/>
            <a:ext cx="6194108" cy="12124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b="1" lang="fr-FR"/>
              <a:t>LA POLITIQUE DE LA VILLE</a:t>
            </a:r>
            <a:br>
              <a:rPr lang="fr-FR"/>
            </a:br>
            <a:endParaRPr/>
          </a:p>
        </p:txBody>
      </p:sp>
      <p:pic>
        <p:nvPicPr>
          <p:cNvPr id="148" name="Google Shape;148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4022" y="0"/>
            <a:ext cx="5457978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34023" y="3429000"/>
            <a:ext cx="545797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"/>
          <p:cNvSpPr txBox="1"/>
          <p:nvPr/>
        </p:nvSpPr>
        <p:spPr>
          <a:xfrm>
            <a:off x="379410" y="1209040"/>
            <a:ext cx="6194107" cy="5632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Émeutes de 1981 en banlieue Lyonnaise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Juillet 1982 </a:t>
            </a:r>
            <a:r>
              <a:rPr b="0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opérations anti été chaud. Il faut occuper, voire éloigner les jeunes de leurs quartiers pour garantir la tranquillité des territoires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Une approche innovante de la prévention de la délinquance en mobilisant de nouveaux acteurs, dont le monde sportif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Décembre 1982 : </a:t>
            </a:r>
            <a:r>
              <a:rPr b="0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rapport Dubedout (Maire de Grenoble) sur le Développement social des quartiers « ensemble, refaire la ville »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1984</a:t>
            </a:r>
            <a:r>
              <a:rPr b="0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: 148 conventions DSQ signées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1988</a:t>
            </a:r>
            <a:r>
              <a:rPr b="0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: création du conseil national et du comité interministériel des villes et du développement social urbain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"/>
          <p:cNvSpPr txBox="1"/>
          <p:nvPr>
            <p:ph type="title"/>
          </p:nvPr>
        </p:nvSpPr>
        <p:spPr>
          <a:xfrm>
            <a:off x="379412" y="291252"/>
            <a:ext cx="6194108" cy="12124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b="1" lang="fr-FR"/>
              <a:t>LA POLITIQUE DE LA VILLE</a:t>
            </a:r>
            <a:br>
              <a:rPr lang="fr-FR"/>
            </a:br>
            <a:endParaRPr/>
          </a:p>
        </p:txBody>
      </p:sp>
      <p:pic>
        <p:nvPicPr>
          <p:cNvPr id="156" name="Google Shape;156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7000" y="0"/>
            <a:ext cx="1905000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"/>
          <p:cNvSpPr txBox="1"/>
          <p:nvPr/>
        </p:nvSpPr>
        <p:spPr>
          <a:xfrm>
            <a:off x="379410" y="1209040"/>
            <a:ext cx="7896472" cy="48013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1990</a:t>
            </a:r>
            <a:r>
              <a:rPr b="0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: Michel delebarre, ministre d’état à la politique de la ville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1992</a:t>
            </a:r>
            <a:r>
              <a:rPr b="0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: Politique de rénovation et de sécurité urbaine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2001</a:t>
            </a:r>
            <a:r>
              <a:rPr b="0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: 250 contrats de ville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2007</a:t>
            </a:r>
            <a:r>
              <a:rPr b="0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: Contrats urbains de cohésion sociale. Engagements réciproques entre l’Etat et les collectivités territoriales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2014</a:t>
            </a:r>
            <a:r>
              <a:rPr b="0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: loi de programmation pour la ville et la cohésion urbaine loi Lamy instaure les Quartiers prioritaires de la politique de la ville (1514 QPV)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2014</a:t>
            </a:r>
            <a:r>
              <a:rPr b="0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: contrats de ville nouvelle génération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 émeutes régulières (Villiers le bel en 2007)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 ministres emblématiques (Tapie, Borloo)</a:t>
            </a:r>
            <a:endParaRPr/>
          </a:p>
        </p:txBody>
      </p:sp>
      <p:pic>
        <p:nvPicPr>
          <p:cNvPr id="158" name="Google Shape;15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40120" y="2667000"/>
            <a:ext cx="3751880" cy="2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87000" y="4749800"/>
            <a:ext cx="1905000" cy="210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"/>
          <p:cNvSpPr txBox="1"/>
          <p:nvPr>
            <p:ph type="title"/>
          </p:nvPr>
        </p:nvSpPr>
        <p:spPr>
          <a:xfrm>
            <a:off x="379412" y="291252"/>
            <a:ext cx="6194108" cy="12124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b="1" lang="fr-FR"/>
              <a:t>LA POLITIQUE DE LA VILLE</a:t>
            </a:r>
            <a:br>
              <a:rPr lang="fr-FR"/>
            </a:br>
            <a:endParaRPr/>
          </a:p>
        </p:txBody>
      </p:sp>
      <p:sp>
        <p:nvSpPr>
          <p:cNvPr id="165" name="Google Shape;165;p4"/>
          <p:cNvSpPr txBox="1"/>
          <p:nvPr/>
        </p:nvSpPr>
        <p:spPr>
          <a:xfrm>
            <a:off x="1315767" y="1097280"/>
            <a:ext cx="7721600" cy="61863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5,5 millions </a:t>
            </a:r>
            <a:r>
              <a:rPr b="0" i="0" lang="fr-FR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 personnes au sein des QPV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1514 QPV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435 contrats de ville, portés par les intercommunalités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Une politique qui vise à </a:t>
            </a:r>
            <a:r>
              <a:rPr b="1" lang="fr-F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restaurer l’égalité républ</a:t>
            </a:r>
            <a:r>
              <a:rPr lang="fr-F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icaine dans les quartiers les plus pauvres et à améliorer les conditions de vie de leurs habitants, qui subissent un chômage et un décrochage scolaire plus élevés qu’ailleurs, et des difficultés d’accès aux services et aux soins, notamment.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Une politique </a:t>
            </a:r>
            <a:r>
              <a:rPr b="1" lang="fr-F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multisectorielle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- habitat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- Urbanisme etr cadre de vie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- Cohésion sociale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- Emploi, insertion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- Education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- Sport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58017" y="-1"/>
            <a:ext cx="3033982" cy="1888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58018" y="1888946"/>
            <a:ext cx="3033981" cy="2022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58017" y="3637280"/>
            <a:ext cx="302895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63050" y="5151755"/>
            <a:ext cx="3028950" cy="170624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4"/>
          <p:cNvSpPr/>
          <p:nvPr/>
        </p:nvSpPr>
        <p:spPr>
          <a:xfrm>
            <a:off x="213360" y="1229767"/>
            <a:ext cx="812800" cy="54782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rnd" cmpd="sng" w="15875">
            <a:solidFill>
              <a:srgbClr val="310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1" name="Google Shape;171;p4"/>
          <p:cNvSpPr/>
          <p:nvPr/>
        </p:nvSpPr>
        <p:spPr>
          <a:xfrm>
            <a:off x="213360" y="2451541"/>
            <a:ext cx="812800" cy="54782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rnd" cmpd="sng" w="15875">
            <a:solidFill>
              <a:srgbClr val="310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2" name="Google Shape;172;p4"/>
          <p:cNvSpPr/>
          <p:nvPr/>
        </p:nvSpPr>
        <p:spPr>
          <a:xfrm>
            <a:off x="233680" y="4394517"/>
            <a:ext cx="812800" cy="54782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rnd" cmpd="sng" w="15875">
            <a:solidFill>
              <a:srgbClr val="310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"/>
          <p:cNvSpPr txBox="1"/>
          <p:nvPr>
            <p:ph type="title"/>
          </p:nvPr>
        </p:nvSpPr>
        <p:spPr>
          <a:xfrm>
            <a:off x="379412" y="291252"/>
            <a:ext cx="6194108" cy="12124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b="1" lang="fr-FR"/>
              <a:t>LE CADRE JURIDIQUE</a:t>
            </a:r>
            <a:br>
              <a:rPr lang="fr-FR"/>
            </a:br>
            <a:endParaRPr/>
          </a:p>
        </p:txBody>
      </p:sp>
      <p:sp>
        <p:nvSpPr>
          <p:cNvPr id="178" name="Google Shape;178;p5"/>
          <p:cNvSpPr txBox="1"/>
          <p:nvPr/>
        </p:nvSpPr>
        <p:spPr>
          <a:xfrm>
            <a:off x="379410" y="1209040"/>
            <a:ext cx="10400350" cy="489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CIRCULAIRE N° DS/DIR/2019/108 du 19 avril 2019 relative à l’intégration du sport dans les contrats de ville.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 présente circulaire prévoit la prise en compte de l’action sportive à vocation d’inclusion au sein des contrats de ville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-"/>
            </a:pPr>
            <a:r>
              <a:rPr b="0" i="0" lang="fr-FR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L’activité sportive, « révélatrice de talents »</a:t>
            </a:r>
            <a:endParaRPr/>
          </a:p>
          <a:p>
            <a:pPr indent="-285750" lvl="1" marL="7429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-"/>
            </a:pPr>
            <a:r>
              <a:rPr b="0" i="0" lang="fr-FR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L’activité sportive « porteuse de valeurs »</a:t>
            </a:r>
            <a:endParaRPr/>
          </a:p>
          <a:p>
            <a:pPr indent="-285750" lvl="1" marL="7429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-"/>
            </a:pPr>
            <a:r>
              <a:rPr b="0" i="0" lang="fr-FR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L’activité sportive comme « projet de territoire »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"/>
          <p:cNvSpPr txBox="1"/>
          <p:nvPr>
            <p:ph type="title"/>
          </p:nvPr>
        </p:nvSpPr>
        <p:spPr>
          <a:xfrm>
            <a:off x="379412" y="291252"/>
            <a:ext cx="6844348" cy="12124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 Gothic"/>
              <a:buNone/>
            </a:pPr>
            <a:r>
              <a:rPr b="1" lang="fr-FR"/>
              <a:t>LE SPORT, REMÈDE À TOUS LES MAUX?</a:t>
            </a:r>
            <a:br>
              <a:rPr lang="fr-FR"/>
            </a:br>
            <a:endParaRPr/>
          </a:p>
        </p:txBody>
      </p:sp>
      <p:sp>
        <p:nvSpPr>
          <p:cNvPr id="184" name="Google Shape;184;p6"/>
          <p:cNvSpPr txBox="1"/>
          <p:nvPr/>
        </p:nvSpPr>
        <p:spPr>
          <a:xfrm>
            <a:off x="-47308" y="1209040"/>
            <a:ext cx="6844348" cy="51706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r>
              <a:rPr b="1" lang="fr-FR" sz="2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Un outil pour « pacifier » les quartiers</a:t>
            </a:r>
            <a:endParaRPr b="1" sz="2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une approche « occupationnelle » initiale qui tend à perdurer : en s’appuyant sur un militantisme associatif, souvent incarné par une « politique des grands frères »</a:t>
            </a:r>
            <a:endParaRPr/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Une volonté de maintenir un lien avec la jeunesse afin de prévenir les montées de tension et la violence</a:t>
            </a:r>
            <a:endParaRPr/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S’appuyer sur les valeurs du sport et les règles des différentes pratiques pour redonner du cadre</a:t>
            </a:r>
            <a:endParaRPr/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 pratiques sportives licenciées assez centrées sur quelques disciplines</a:t>
            </a:r>
            <a:endParaRPr/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fr-FR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 secteur socio-sportif porteur d’une offre plus riche, moins centrée sur la pratique (compétitive), plus en phase avec les attentes et les besoins du public</a:t>
            </a:r>
            <a:endParaRPr/>
          </a:p>
        </p:txBody>
      </p:sp>
      <p:pic>
        <p:nvPicPr>
          <p:cNvPr id="185" name="Google Shape;18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9760" y="83550"/>
            <a:ext cx="5219333" cy="654077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6"/>
          <p:cNvSpPr txBox="1"/>
          <p:nvPr/>
        </p:nvSpPr>
        <p:spPr>
          <a:xfrm>
            <a:off x="5435891" y="6347321"/>
            <a:ext cx="272229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Source INJEP-MEDES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"/>
          <p:cNvSpPr txBox="1"/>
          <p:nvPr>
            <p:ph type="title"/>
          </p:nvPr>
        </p:nvSpPr>
        <p:spPr>
          <a:xfrm>
            <a:off x="379412" y="291252"/>
            <a:ext cx="6844348" cy="12124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 Gothic"/>
              <a:buNone/>
            </a:pPr>
            <a:r>
              <a:rPr b="1" lang="fr-FR"/>
              <a:t>LE SPORT, REMÈDE À TOUS LES MAUX?</a:t>
            </a:r>
            <a:br>
              <a:rPr lang="fr-FR"/>
            </a:br>
            <a:endParaRPr/>
          </a:p>
        </p:txBody>
      </p:sp>
      <p:sp>
        <p:nvSpPr>
          <p:cNvPr id="192" name="Google Shape;192;p7"/>
          <p:cNvSpPr txBox="1"/>
          <p:nvPr/>
        </p:nvSpPr>
        <p:spPr>
          <a:xfrm>
            <a:off x="-47308" y="1209040"/>
            <a:ext cx="8957628" cy="4832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r>
              <a:rPr b="1" lang="fr-FR" sz="2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Un outil d’intégration et de lien social</a:t>
            </a:r>
            <a:endParaRPr b="1" sz="2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 acteurs socio-sportifs qui n’ont pas voulu être réduits à une fonction d’encadrement des jeunes des quartiers</a:t>
            </a:r>
            <a:endParaRPr/>
          </a:p>
          <a:p>
            <a:pPr indent="-215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Une volonté de donner l’accès à la pratique pour tous, d’agir sur la santé, de lutter contre les discriminations, de prévenir toutes les formes de décrochage</a:t>
            </a:r>
            <a:endParaRPr/>
          </a:p>
          <a:p>
            <a:pPr indent="-215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Les pratiques sportives comme vecteur de reprise de confiance en soi, comme révélateur de compétences, valorisation des réussites</a:t>
            </a:r>
            <a:endParaRPr/>
          </a:p>
          <a:p>
            <a:pPr indent="-215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 support accessible pour « faire société » : tisser des liens de solidarité, intergénérationnels, apprendre à vivre ensemble, y compris quand c’est particulièrement en tension (police/population)</a:t>
            </a:r>
            <a:endParaRPr/>
          </a:p>
        </p:txBody>
      </p:sp>
      <p:pic>
        <p:nvPicPr>
          <p:cNvPr id="193" name="Google Shape;19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25280" y="0"/>
            <a:ext cx="2966720" cy="296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36265" y="4836160"/>
            <a:ext cx="3031280" cy="2021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8"/>
          <p:cNvSpPr txBox="1"/>
          <p:nvPr>
            <p:ph type="title"/>
          </p:nvPr>
        </p:nvSpPr>
        <p:spPr>
          <a:xfrm>
            <a:off x="379412" y="291252"/>
            <a:ext cx="6844348" cy="12124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 Gothic"/>
              <a:buNone/>
            </a:pPr>
            <a:r>
              <a:rPr b="1" lang="fr-FR"/>
              <a:t>LE SPORT, REMÈDE À TOUS LES MAUX?</a:t>
            </a:r>
            <a:br>
              <a:rPr lang="fr-FR"/>
            </a:br>
            <a:endParaRPr/>
          </a:p>
        </p:txBody>
      </p:sp>
      <p:sp>
        <p:nvSpPr>
          <p:cNvPr id="200" name="Google Shape;200;p8"/>
          <p:cNvSpPr txBox="1"/>
          <p:nvPr/>
        </p:nvSpPr>
        <p:spPr>
          <a:xfrm>
            <a:off x="-47308" y="1209040"/>
            <a:ext cx="9780588" cy="5447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r>
              <a:rPr b="1" lang="fr-FR" sz="2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Un outil d’éducation et d’insertion professionnelle</a:t>
            </a:r>
            <a:endParaRPr b="1" sz="2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 sport permet de renouer ou de renforcer le lien avec l’apprentissage</a:t>
            </a:r>
            <a:endParaRPr/>
          </a:p>
          <a:p>
            <a:pPr indent="-215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Il permet de construire des parcours de réussite éducative (dans et hors du cadre scolaire)</a:t>
            </a:r>
            <a:endParaRPr/>
          </a:p>
          <a:p>
            <a:pPr indent="-215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 pratique sportive pour repérer et valoriser des savoir être et des savoir-faire permettant l’accès à la formation et à l’emploi</a:t>
            </a:r>
            <a:endParaRPr/>
          </a:p>
          <a:p>
            <a:pPr indent="-215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 champ du socio-sport, un terrain de développement de nouveaux métiers au sein de la filière animation socio culturelle et sportive</a:t>
            </a:r>
            <a:endParaRPr/>
          </a:p>
          <a:p>
            <a:pPr indent="-215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Les projets et actions accompagnés dans le cadre des contrats de ville ont également permis le rapprochement des acteurs de l’emploi avec ceux du champ sportif</a:t>
            </a:r>
            <a:endParaRPr/>
          </a:p>
          <a:p>
            <a:pPr indent="-215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"/>
          <p:cNvSpPr txBox="1"/>
          <p:nvPr>
            <p:ph type="title"/>
          </p:nvPr>
        </p:nvSpPr>
        <p:spPr>
          <a:xfrm>
            <a:off x="379412" y="291252"/>
            <a:ext cx="8825548" cy="12124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 Gothic"/>
              <a:buNone/>
            </a:pPr>
            <a:r>
              <a:rPr b="1" lang="fr-FR"/>
              <a:t>UN DÉVELOPPEMENT DU SPORT DANS LES QUARTIERS AUTOUR DE 3 AXES</a:t>
            </a:r>
            <a:br>
              <a:rPr lang="fr-FR"/>
            </a:br>
            <a:endParaRPr/>
          </a:p>
        </p:txBody>
      </p:sp>
      <p:sp>
        <p:nvSpPr>
          <p:cNvPr id="206" name="Google Shape;206;p9"/>
          <p:cNvSpPr txBox="1"/>
          <p:nvPr/>
        </p:nvSpPr>
        <p:spPr>
          <a:xfrm>
            <a:off x="-47308" y="1209040"/>
            <a:ext cx="9543733" cy="49859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1" sz="2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fr-FR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 déploiement d’équipements et d’infrastructures sportives : pour la pratique encadrée, mais surtout pour la pratique en accès libre</a:t>
            </a:r>
            <a:endParaRPr/>
          </a:p>
          <a:p>
            <a:pPr indent="-1651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fr-FR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L’accès à la pratique pour tous, avec un regard plus aiguisé pour les publics les plus éloignés (publics empêchés, sport santé, les dispositifs scolaires, …)</a:t>
            </a:r>
            <a:endParaRPr/>
          </a:p>
          <a:p>
            <a:pPr indent="-1651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fr-FR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 soutien aux clubs et acteurs socio sportifs à travers le financement de projets et les aides à l’emploi</a:t>
            </a:r>
            <a:endParaRPr/>
          </a:p>
        </p:txBody>
      </p:sp>
      <p:pic>
        <p:nvPicPr>
          <p:cNvPr id="207" name="Google Shape;20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58530" y="4873"/>
            <a:ext cx="2733470" cy="185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9458530" y="2519267"/>
            <a:ext cx="2733470" cy="1819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96425" y="5154683"/>
            <a:ext cx="2695575" cy="169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ecteur">
  <a:themeElements>
    <a:clrScheme name="Secteur">
      <a:dk1>
        <a:srgbClr val="000000"/>
      </a:dk1>
      <a:lt1>
        <a:srgbClr val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2024-11-07T08:55:56Z</dcterms:created>
  <dc:creator>Stéphane TOUSTOU</dc:creator>
</cp:coreProperties>
</file>