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12"/>
  </p:notesMasterIdLst>
  <p:handoutMasterIdLst>
    <p:handoutMasterId r:id="rId13"/>
  </p:handoutMasterIdLst>
  <p:sldIdLst>
    <p:sldId id="331" r:id="rId5"/>
    <p:sldId id="373" r:id="rId6"/>
    <p:sldId id="379" r:id="rId7"/>
    <p:sldId id="375" r:id="rId8"/>
    <p:sldId id="380" r:id="rId9"/>
    <p:sldId id="381" r:id="rId10"/>
    <p:sldId id="376" r:id="rId11"/>
  </p:sldIdLst>
  <p:sldSz cx="9906000" cy="6858000" type="A4"/>
  <p:notesSz cx="6669088"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73"/>
            <p14:sldId id="379"/>
            <p14:sldId id="375"/>
            <p14:sldId id="380"/>
            <p14:sldId id="381"/>
            <p14:sldId id="376"/>
          </p14:sldIdLst>
        </p14:section>
        <p14:section name="MÉTHODOLOGIE" id="{EB03BDE6-D677-4574-A7BF-9721F91BDEB8}">
          <p14:sldIdLst/>
        </p14:section>
      </p14:sectionLst>
    </p:ext>
    <p:ext uri="{EFAFB233-063F-42B5-8137-9DF3F51BA10A}">
      <p15:sldGuideLst xmlns:p15="http://schemas.microsoft.com/office/powerpoint/2012/main">
        <p15:guide id="1" orient="horz" pos="2160" userDrawn="1">
          <p15:clr>
            <a:srgbClr val="A4A3A4"/>
          </p15:clr>
        </p15:guide>
        <p15:guide id="2" orient="horz" pos="255" userDrawn="1">
          <p15:clr>
            <a:srgbClr val="A4A3A4"/>
          </p15:clr>
        </p15:guide>
        <p15:guide id="3" orient="horz" pos="1139" userDrawn="1">
          <p15:clr>
            <a:srgbClr val="A4A3A4"/>
          </p15:clr>
        </p15:guide>
        <p15:guide id="4" orient="horz" pos="1095" userDrawn="1">
          <p15:clr>
            <a:srgbClr val="A4A3A4"/>
          </p15:clr>
        </p15:guide>
        <p15:guide id="5" orient="horz" pos="4065" userDrawn="1">
          <p15:clr>
            <a:srgbClr val="A4A3A4"/>
          </p15:clr>
        </p15:guide>
        <p15:guide id="6" orient="horz" pos="4201" userDrawn="1">
          <p15:clr>
            <a:srgbClr val="A4A3A4"/>
          </p15:clr>
        </p15:guide>
        <p15:guide id="7" pos="3120" userDrawn="1">
          <p15:clr>
            <a:srgbClr val="A4A3A4"/>
          </p15:clr>
        </p15:guide>
        <p15:guide id="8" pos="516" userDrawn="1">
          <p15:clr>
            <a:srgbClr val="A4A3A4"/>
          </p15:clr>
        </p15:guide>
        <p15:guide id="9" pos="5626" userDrawn="1">
          <p15:clr>
            <a:srgbClr val="A4A3A4"/>
          </p15:clr>
        </p15:guide>
        <p15:guide id="10" pos="5920"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0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n DESCHAMPS" initials="JD" lastIdx="1" clrIdx="0">
    <p:extLst>
      <p:ext uri="{19B8F6BF-5375-455C-9EA6-DF929625EA0E}">
        <p15:presenceInfo xmlns:p15="http://schemas.microsoft.com/office/powerpoint/2012/main" userId="S-1-5-21-1319048577-301484627-441284377-59365" providerId="AD"/>
      </p:ext>
    </p:extLst>
  </p:cmAuthor>
  <p:cmAuthor id="2" name="Julien DESCHAMPS" initials="JD [2]" lastIdx="1" clrIdx="1">
    <p:extLst>
      <p:ext uri="{19B8F6BF-5375-455C-9EA6-DF929625EA0E}">
        <p15:presenceInfo xmlns:p15="http://schemas.microsoft.com/office/powerpoint/2012/main" userId="Julien DESCHAMP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2C72BE"/>
    <a:srgbClr val="1283C8"/>
    <a:srgbClr val="6EC0F2"/>
    <a:srgbClr val="266196"/>
    <a:srgbClr val="117ABB"/>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06" autoAdjust="0"/>
    <p:restoredTop sz="94674" autoAdjust="0"/>
  </p:normalViewPr>
  <p:slideViewPr>
    <p:cSldViewPr showGuides="1">
      <p:cViewPr varScale="1">
        <p:scale>
          <a:sx n="67" d="100"/>
          <a:sy n="67" d="100"/>
        </p:scale>
        <p:origin x="1068" y="72"/>
      </p:cViewPr>
      <p:guideLst>
        <p:guide orient="horz" pos="2160"/>
        <p:guide orient="horz" pos="255"/>
        <p:guide orient="horz" pos="1139"/>
        <p:guide orient="horz" pos="1095"/>
        <p:guide orient="horz" pos="4065"/>
        <p:guide orient="horz" pos="4201"/>
        <p:guide pos="3120"/>
        <p:guide pos="516"/>
        <p:guide pos="5626"/>
        <p:guide pos="5920"/>
      </p:guideLst>
    </p:cSldViewPr>
  </p:slideViewPr>
  <p:outlineViewPr>
    <p:cViewPr>
      <p:scale>
        <a:sx n="33" d="100"/>
        <a:sy n="33" d="100"/>
      </p:scale>
      <p:origin x="0" y="17784"/>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77" d="100"/>
          <a:sy n="77" d="100"/>
        </p:scale>
        <p:origin x="4002" y="114"/>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65" cy="496888"/>
          </a:xfrm>
          <a:prstGeom prst="rect">
            <a:avLst/>
          </a:prstGeom>
        </p:spPr>
        <p:txBody>
          <a:bodyPr vert="horz" lIns="91422" tIns="45711" rIns="91422" bIns="45711" rtlCol="0"/>
          <a:lstStyle>
            <a:lvl1pPr algn="l">
              <a:defRPr sz="1200"/>
            </a:lvl1pPr>
          </a:lstStyle>
          <a:p>
            <a:endParaRPr lang="fr-FR"/>
          </a:p>
        </p:txBody>
      </p:sp>
      <p:sp>
        <p:nvSpPr>
          <p:cNvPr id="3" name="Espace réservé de la date 2"/>
          <p:cNvSpPr>
            <a:spLocks noGrp="1"/>
          </p:cNvSpPr>
          <p:nvPr>
            <p:ph type="dt" sz="quarter" idx="1"/>
          </p:nvPr>
        </p:nvSpPr>
        <p:spPr>
          <a:xfrm>
            <a:off x="3776866" y="0"/>
            <a:ext cx="2890665" cy="496888"/>
          </a:xfrm>
          <a:prstGeom prst="rect">
            <a:avLst/>
          </a:prstGeom>
        </p:spPr>
        <p:txBody>
          <a:bodyPr vert="horz" lIns="91422" tIns="45711" rIns="91422" bIns="45711" rtlCol="0"/>
          <a:lstStyle>
            <a:lvl1pPr algn="r">
              <a:defRPr sz="1200"/>
            </a:lvl1pPr>
          </a:lstStyle>
          <a:p>
            <a:fld id="{7166FA08-6894-4D6D-AF47-4C547CE45456}" type="datetimeFigureOut">
              <a:rPr lang="fr-FR" smtClean="0"/>
              <a:t>07/11/2024</a:t>
            </a:fld>
            <a:endParaRPr lang="fr-FR"/>
          </a:p>
        </p:txBody>
      </p:sp>
      <p:sp>
        <p:nvSpPr>
          <p:cNvPr id="4" name="Espace réservé du pied de page 3"/>
          <p:cNvSpPr>
            <a:spLocks noGrp="1"/>
          </p:cNvSpPr>
          <p:nvPr>
            <p:ph type="ftr" sz="quarter" idx="2"/>
          </p:nvPr>
        </p:nvSpPr>
        <p:spPr>
          <a:xfrm>
            <a:off x="0" y="9428166"/>
            <a:ext cx="2890665" cy="496887"/>
          </a:xfrm>
          <a:prstGeom prst="rect">
            <a:avLst/>
          </a:prstGeom>
        </p:spPr>
        <p:txBody>
          <a:bodyPr vert="horz" lIns="91422" tIns="45711" rIns="91422" bIns="45711"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6866" y="9428166"/>
            <a:ext cx="2890665" cy="496887"/>
          </a:xfrm>
          <a:prstGeom prst="rect">
            <a:avLst/>
          </a:prstGeom>
        </p:spPr>
        <p:txBody>
          <a:bodyPr vert="horz" lIns="91422" tIns="45711" rIns="91422" bIns="45711" rtlCol="0" anchor="b"/>
          <a:lstStyle>
            <a:lvl1pPr algn="r">
              <a:defRPr sz="1200"/>
            </a:lvl1pPr>
          </a:lstStyle>
          <a:p>
            <a:fld id="{76DC472C-BD0D-4D2F-BC33-551798B40FDF}" type="slidenum">
              <a:rPr lang="fr-FR" smtClean="0"/>
              <a:t>‹N°›</a:t>
            </a:fld>
            <a:endParaRPr lang="fr-FR"/>
          </a:p>
        </p:txBody>
      </p:sp>
    </p:spTree>
    <p:extLst>
      <p:ext uri="{BB962C8B-B14F-4D97-AF65-F5344CB8AC3E}">
        <p14:creationId xmlns:p14="http://schemas.microsoft.com/office/powerpoint/2010/main" val="2184352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889938" cy="496332"/>
          </a:xfrm>
          <a:prstGeom prst="rect">
            <a:avLst/>
          </a:prstGeom>
        </p:spPr>
        <p:txBody>
          <a:bodyPr vert="horz" lIns="91422" tIns="45711" rIns="91422" bIns="45711"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777609" y="2"/>
            <a:ext cx="2889938" cy="496332"/>
          </a:xfrm>
          <a:prstGeom prst="rect">
            <a:avLst/>
          </a:prstGeom>
        </p:spPr>
        <p:txBody>
          <a:bodyPr vert="horz" lIns="91422" tIns="45711" rIns="91422" bIns="45711" rtlCol="0"/>
          <a:lstStyle>
            <a:lvl1pPr algn="r">
              <a:defRPr sz="1200">
                <a:latin typeface="Arial" pitchFamily="34" charset="0"/>
              </a:defRPr>
            </a:lvl1pPr>
          </a:lstStyle>
          <a:p>
            <a:fld id="{D680E798-53FF-4C51-A981-953463752515}" type="datetimeFigureOut">
              <a:rPr lang="fr-FR" smtClean="0"/>
              <a:pPr/>
              <a:t>07/11/2024</a:t>
            </a:fld>
            <a:endParaRPr lang="fr-FR" dirty="0"/>
          </a:p>
        </p:txBody>
      </p:sp>
      <p:sp>
        <p:nvSpPr>
          <p:cNvPr id="4" name="Espace réservé de l'image des diapositives 3"/>
          <p:cNvSpPr>
            <a:spLocks noGrp="1" noRot="1" noChangeAspect="1"/>
          </p:cNvSpPr>
          <p:nvPr>
            <p:ph type="sldImg" idx="2"/>
          </p:nvPr>
        </p:nvSpPr>
        <p:spPr>
          <a:xfrm>
            <a:off x="646113" y="744538"/>
            <a:ext cx="5376862" cy="3722687"/>
          </a:xfrm>
          <a:prstGeom prst="rect">
            <a:avLst/>
          </a:prstGeom>
          <a:noFill/>
          <a:ln w="12700">
            <a:solidFill>
              <a:prstClr val="black"/>
            </a:solidFill>
          </a:ln>
        </p:spPr>
        <p:txBody>
          <a:bodyPr vert="horz" lIns="91422" tIns="45711" rIns="91422" bIns="45711" rtlCol="0" anchor="ctr"/>
          <a:lstStyle/>
          <a:p>
            <a:endParaRPr lang="fr-FR" dirty="0"/>
          </a:p>
        </p:txBody>
      </p:sp>
      <p:sp>
        <p:nvSpPr>
          <p:cNvPr id="5" name="Espace réservé des commentaires 4"/>
          <p:cNvSpPr>
            <a:spLocks noGrp="1"/>
          </p:cNvSpPr>
          <p:nvPr>
            <p:ph type="body" sz="quarter" idx="3"/>
          </p:nvPr>
        </p:nvSpPr>
        <p:spPr>
          <a:xfrm>
            <a:off x="666909" y="4715156"/>
            <a:ext cx="5335270" cy="4466987"/>
          </a:xfrm>
          <a:prstGeom prst="rect">
            <a:avLst/>
          </a:prstGeom>
        </p:spPr>
        <p:txBody>
          <a:bodyPr vert="horz" lIns="91422" tIns="45711" rIns="91422" bIns="45711"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2" y="9428585"/>
            <a:ext cx="2889938" cy="496332"/>
          </a:xfrm>
          <a:prstGeom prst="rect">
            <a:avLst/>
          </a:prstGeom>
        </p:spPr>
        <p:txBody>
          <a:bodyPr vert="horz" lIns="91422" tIns="45711" rIns="91422" bIns="45711"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777609" y="9428585"/>
            <a:ext cx="2889938" cy="496332"/>
          </a:xfrm>
          <a:prstGeom prst="rect">
            <a:avLst/>
          </a:prstGeom>
        </p:spPr>
        <p:txBody>
          <a:bodyPr vert="horz" lIns="91422" tIns="45711" rIns="91422" bIns="45711"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1</a:t>
            </a:fld>
            <a:endParaRPr lang="fr-FR" dirty="0"/>
          </a:p>
        </p:txBody>
      </p:sp>
    </p:spTree>
    <p:extLst>
      <p:ext uri="{BB962C8B-B14F-4D97-AF65-F5344CB8AC3E}">
        <p14:creationId xmlns:p14="http://schemas.microsoft.com/office/powerpoint/2010/main" val="514608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2</a:t>
            </a:fld>
            <a:endParaRPr lang="fr-FR" dirty="0"/>
          </a:p>
        </p:txBody>
      </p:sp>
    </p:spTree>
    <p:extLst>
      <p:ext uri="{BB962C8B-B14F-4D97-AF65-F5344CB8AC3E}">
        <p14:creationId xmlns:p14="http://schemas.microsoft.com/office/powerpoint/2010/main" val="192078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3</a:t>
            </a:fld>
            <a:endParaRPr lang="fr-FR" dirty="0"/>
          </a:p>
        </p:txBody>
      </p:sp>
    </p:spTree>
    <p:extLst>
      <p:ext uri="{BB962C8B-B14F-4D97-AF65-F5344CB8AC3E}">
        <p14:creationId xmlns:p14="http://schemas.microsoft.com/office/powerpoint/2010/main" val="1115119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4</a:t>
            </a:fld>
            <a:endParaRPr lang="fr-FR" dirty="0"/>
          </a:p>
        </p:txBody>
      </p:sp>
    </p:spTree>
    <p:extLst>
      <p:ext uri="{BB962C8B-B14F-4D97-AF65-F5344CB8AC3E}">
        <p14:creationId xmlns:p14="http://schemas.microsoft.com/office/powerpoint/2010/main" val="3664716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5</a:t>
            </a:fld>
            <a:endParaRPr lang="fr-FR" dirty="0"/>
          </a:p>
        </p:txBody>
      </p:sp>
    </p:spTree>
    <p:extLst>
      <p:ext uri="{BB962C8B-B14F-4D97-AF65-F5344CB8AC3E}">
        <p14:creationId xmlns:p14="http://schemas.microsoft.com/office/powerpoint/2010/main" val="490790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6</a:t>
            </a:fld>
            <a:endParaRPr lang="fr-FR" dirty="0"/>
          </a:p>
        </p:txBody>
      </p:sp>
    </p:spTree>
    <p:extLst>
      <p:ext uri="{BB962C8B-B14F-4D97-AF65-F5344CB8AC3E}">
        <p14:creationId xmlns:p14="http://schemas.microsoft.com/office/powerpoint/2010/main" val="19701653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1B06CD8F-B7ED-4A05-9FB1-A01CC0EF02CC}" type="slidenum">
              <a:rPr lang="fr-FR" smtClean="0"/>
              <a:pPr/>
              <a:t>7</a:t>
            </a:fld>
            <a:endParaRPr lang="fr-FR" dirty="0"/>
          </a:p>
        </p:txBody>
      </p:sp>
    </p:spTree>
    <p:extLst>
      <p:ext uri="{BB962C8B-B14F-4D97-AF65-F5344CB8AC3E}">
        <p14:creationId xmlns:p14="http://schemas.microsoft.com/office/powerpoint/2010/main" val="11975854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195000" cy="24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80000" y="5226529"/>
            <a:ext cx="3510000" cy="1200000"/>
          </a:xfrm>
        </p:spPr>
        <p:txBody>
          <a:bodyPr anchor="b" anchorCtr="0"/>
          <a:lstStyle>
            <a:lvl1pPr>
              <a:defRPr sz="1150"/>
            </a:lvl1pPr>
          </a:lstStyle>
          <a:p>
            <a:r>
              <a:rPr lang="fr-FR" dirty="0"/>
              <a:t>Intitulé de la direction/service interministérielle</a:t>
            </a:r>
          </a:p>
        </p:txBody>
      </p:sp>
      <p:sp>
        <p:nvSpPr>
          <p:cNvPr id="6" name="Espace réservé du numéro de diapositive 5"/>
          <p:cNvSpPr>
            <a:spLocks noGrp="1"/>
          </p:cNvSpPr>
          <p:nvPr>
            <p:ph type="sldNum" sz="quarter" idx="12"/>
          </p:nvPr>
        </p:nvSpPr>
        <p:spPr bwMode="gray">
          <a:xfrm>
            <a:off x="0" y="6618000"/>
            <a:ext cx="195000" cy="24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95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9" name="Imag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6496" y="120000"/>
            <a:ext cx="5256898" cy="2873474"/>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95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a:t>Intitulé de la direction/service interministérielle</a:t>
            </a:r>
            <a:endParaRPr lang="fr-FR" dirty="0"/>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90000" y="3128061"/>
            <a:ext cx="9126000" cy="27696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90000" y="6379200"/>
            <a:ext cx="9126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Imag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2480" y="245807"/>
            <a:ext cx="2592288" cy="1416971"/>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89999" y="1200000"/>
            <a:ext cx="9126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89998" y="2522624"/>
            <a:ext cx="273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588000" y="2524800"/>
            <a:ext cx="273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785999" y="2524800"/>
            <a:ext cx="273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984000"/>
            <a:ext cx="9906000" cy="5875200"/>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89999" y="984000"/>
            <a:ext cx="9126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5990" indent="-39599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89999" y="1200000"/>
            <a:ext cx="9126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a:t>Intitulé de la direction/service interministérielle</a:t>
            </a:r>
            <a:endParaRPr lang="fr-FR" dirty="0"/>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588000" y="240000"/>
            <a:ext cx="5928000" cy="480000"/>
          </a:xfrm>
        </p:spPr>
        <p:txBody>
          <a:bodyPr/>
          <a:lstStyle>
            <a:lvl1pPr marL="107997" indent="-107997" algn="r">
              <a:spcAft>
                <a:spcPts val="0"/>
              </a:spcAft>
              <a:buFont typeface="+mj-lt"/>
              <a:buAutoNum type="arabicPeriod"/>
              <a:defRPr sz="750" b="1"/>
            </a:lvl1pPr>
            <a:lvl2pPr marL="107997" indent="-107997"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89999" y="2448000"/>
            <a:ext cx="273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588000" y="2448000"/>
            <a:ext cx="273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786000" y="2448000"/>
            <a:ext cx="273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89999" y="1200000"/>
            <a:ext cx="9126000" cy="96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89999" y="2448000"/>
            <a:ext cx="9126000" cy="3432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8248500" y="6378000"/>
            <a:ext cx="1267500" cy="48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90000" y="6378000"/>
            <a:ext cx="6396000" cy="48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direction/service interministérielle</a:t>
            </a:r>
          </a:p>
        </p:txBody>
      </p:sp>
      <p:sp>
        <p:nvSpPr>
          <p:cNvPr id="6" name="Espace réservé du numéro de diapositive 5"/>
          <p:cNvSpPr>
            <a:spLocks noGrp="1"/>
          </p:cNvSpPr>
          <p:nvPr>
            <p:ph type="sldNum" sz="quarter" idx="4"/>
          </p:nvPr>
        </p:nvSpPr>
        <p:spPr bwMode="gray">
          <a:xfrm>
            <a:off x="6786000" y="6378000"/>
            <a:ext cx="1462500" cy="48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90000" y="6379200"/>
            <a:ext cx="9126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Image 10"/>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44488" y="116632"/>
            <a:ext cx="864095" cy="472323"/>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378"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378"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1994" indent="-71999" algn="l" defTabSz="914378"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1990" indent="-71999" algn="l" defTabSz="914378"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1985" indent="-71999" algn="l" defTabSz="914378"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7979" indent="-71999" algn="l" defTabSz="914378"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ports.gouv.fr/mission-et-organisation-26"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https://www.sports.gouv.fr/direction-des-sports-ds-618"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legifrance.gouv.fr/jorf/id/JORFTEXT000042635995"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8" Type="http://schemas.openxmlformats.org/officeDocument/2006/relationships/hyperlink" Target="https://www.sports.gouv.fr/sesame-486" TargetMode="External"/><Relationship Id="rId3" Type="http://schemas.openxmlformats.org/officeDocument/2006/relationships/hyperlink" Target="https://www.pass.sports.gouv.fr/v2/tout-savoir-sur-le-pass-sport#pour-qui" TargetMode="External"/><Relationship Id="rId7" Type="http://schemas.openxmlformats.org/officeDocument/2006/relationships/hyperlink" Target="https://www.agencedusport.fr/sites/default/files/2024-03/2024-03-07%20NS%20DFT-2024-02%20PT-PST_Vdef2.pdf" TargetMode="External"/><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hyperlink" Target="https://www.sports.gouv.fr/lancement-de-l-alliance-pour-l-inclusion-par-le-sport-2637" TargetMode="External"/><Relationship Id="rId5" Type="http://schemas.openxmlformats.org/officeDocument/2006/relationships/hyperlink" Target="https://www.agencedusport.fr/documentations/documents-officiels" TargetMode="External"/><Relationship Id="rId4" Type="http://schemas.openxmlformats.org/officeDocument/2006/relationships/hyperlink" Target="https://www.sports.gouv.fr/2-heures-de-sport-en-plus-au-college-1988"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info.erasmusplus.fr/erasmus/qu-est-ce-qu-erasmus/les-secteurs/126-sport.html"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8" name="Espace réservé du pied de page 7"/>
          <p:cNvSpPr>
            <a:spLocks noGrp="1"/>
          </p:cNvSpPr>
          <p:nvPr>
            <p:ph type="ftr" sz="quarter" idx="11"/>
          </p:nvPr>
        </p:nvSpPr>
        <p:spPr/>
        <p:txBody>
          <a:bodyPr/>
          <a:lstStyle/>
          <a:p>
            <a:r>
              <a:rPr lang="fr-FR" dirty="0"/>
              <a:t>Délégation régionale académique à la jeunesse, à l’engagement et aux sports</a:t>
            </a:r>
          </a:p>
          <a:p>
            <a:endParaRPr lang="fr-FR"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
        <p:nvSpPr>
          <p:cNvPr id="4" name="Espace réservé du texte 3">
            <a:extLst>
              <a:ext uri="{FF2B5EF4-FFF2-40B4-BE49-F238E27FC236}">
                <a16:creationId xmlns:a16="http://schemas.microsoft.com/office/drawing/2014/main" id="{5EEC3667-944C-49E4-AE16-928CB0B8E477}"/>
              </a:ext>
            </a:extLst>
          </p:cNvPr>
          <p:cNvSpPr>
            <a:spLocks noGrp="1"/>
          </p:cNvSpPr>
          <p:nvPr>
            <p:ph type="body" sz="quarter" idx="13"/>
          </p:nvPr>
        </p:nvSpPr>
        <p:spPr>
          <a:xfrm>
            <a:off x="390000" y="2452353"/>
            <a:ext cx="9126000" cy="2769600"/>
          </a:xfrm>
        </p:spPr>
        <p:txBody>
          <a:bodyPr/>
          <a:lstStyle/>
          <a:p>
            <a:pPr algn="ctr"/>
            <a:r>
              <a:rPr lang="fr-FR" sz="2400" dirty="0"/>
              <a:t>PQN-A // Webinaire</a:t>
            </a:r>
          </a:p>
          <a:p>
            <a:pPr algn="ctr"/>
            <a:endParaRPr lang="fr-FR" sz="2400" b="0" i="1" dirty="0"/>
          </a:p>
          <a:p>
            <a:pPr algn="ctr"/>
            <a:r>
              <a:rPr lang="fr-FR" sz="2400" b="0" i="1" dirty="0"/>
              <a:t>Quelles politiques publiques mobilisables pour accompagner la pratique sportive dans les QPV ?</a:t>
            </a:r>
          </a:p>
        </p:txBody>
      </p:sp>
      <p:sp>
        <p:nvSpPr>
          <p:cNvPr id="10" name="Titre 1">
            <a:extLst>
              <a:ext uri="{FF2B5EF4-FFF2-40B4-BE49-F238E27FC236}">
                <a16:creationId xmlns:a16="http://schemas.microsoft.com/office/drawing/2014/main" id="{6E9674DC-C4A4-4B2B-B84D-5255563CB40D}"/>
              </a:ext>
            </a:extLst>
          </p:cNvPr>
          <p:cNvSpPr txBox="1">
            <a:spLocks/>
          </p:cNvSpPr>
          <p:nvPr/>
        </p:nvSpPr>
        <p:spPr bwMode="gray">
          <a:xfrm>
            <a:off x="390000" y="2060848"/>
            <a:ext cx="9126000" cy="960000"/>
          </a:xfrm>
          <a:prstGeom prst="rect">
            <a:avLst/>
          </a:prstGeom>
          <a:ln>
            <a:solidFill>
              <a:schemeClr val="tx1">
                <a:alpha val="0"/>
              </a:schemeClr>
            </a:solidFill>
          </a:ln>
        </p:spPr>
        <p:txBody>
          <a:bodyPr vert="horz" lIns="0" tIns="0" rIns="0" bIns="0" rtlCol="0" anchor="t" anchorCtr="0">
            <a:noAutofit/>
          </a:bodyPr>
          <a:lstStyle>
            <a:lvl1pPr algn="l" defTabSz="914378" rtl="0" eaLnBrk="1" latinLnBrk="0" hangingPunct="1">
              <a:lnSpc>
                <a:spcPct val="90000"/>
              </a:lnSpc>
              <a:spcBef>
                <a:spcPct val="0"/>
              </a:spcBef>
              <a:buNone/>
              <a:defRPr sz="100" b="1" kern="1200">
                <a:solidFill>
                  <a:schemeClr val="tx1">
                    <a:alpha val="0"/>
                  </a:schemeClr>
                </a:solidFill>
                <a:latin typeface="+mj-lt"/>
                <a:ea typeface="+mj-ea"/>
                <a:cs typeface="+mj-cs"/>
              </a:defRPr>
            </a:lvl1pPr>
          </a:lstStyle>
          <a:p>
            <a:r>
              <a:rPr lang="fr-FR"/>
              <a:t>Eléments pour table ronde de l’après-midi</a:t>
            </a:r>
            <a:endParaRPr lang="fr-FR" dirty="0"/>
          </a:p>
        </p:txBody>
      </p:sp>
    </p:spTree>
    <p:extLst>
      <p:ext uri="{BB962C8B-B14F-4D97-AF65-F5344CB8AC3E}">
        <p14:creationId xmlns:p14="http://schemas.microsoft.com/office/powerpoint/2010/main" val="4181515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804" y="116632"/>
            <a:ext cx="9126000" cy="480000"/>
          </a:xfrm>
        </p:spPr>
        <p:txBody>
          <a:bodyPr/>
          <a:lstStyle/>
          <a:p>
            <a:pPr algn="ctr"/>
            <a:r>
              <a:rPr lang="fr-FR" sz="2800" u="sng" dirty="0">
                <a:solidFill>
                  <a:schemeClr val="bg2">
                    <a:lumMod val="60000"/>
                    <a:lumOff val="40000"/>
                  </a:schemeClr>
                </a:solidFill>
              </a:rPr>
              <a:t>Le cadre d’action des services du MSJVA – </a:t>
            </a:r>
            <a:r>
              <a:rPr lang="fr-FR" sz="2800" b="0" dirty="0">
                <a:solidFill>
                  <a:schemeClr val="bg2">
                    <a:lumMod val="60000"/>
                    <a:lumOff val="40000"/>
                  </a:schemeClr>
                </a:solidFill>
              </a:rPr>
              <a:t>Administration centrale</a:t>
            </a:r>
            <a:endParaRPr lang="fr-FR" b="0" dirty="0">
              <a:solidFill>
                <a:schemeClr val="bg2">
                  <a:lumMod val="60000"/>
                  <a:lumOff val="40000"/>
                </a:schemeClr>
              </a:solidFill>
            </a:endParaRPr>
          </a:p>
        </p:txBody>
      </p:sp>
      <p:sp>
        <p:nvSpPr>
          <p:cNvPr id="4" name="Espace réservé du pied de page 3"/>
          <p:cNvSpPr>
            <a:spLocks noGrp="1"/>
          </p:cNvSpPr>
          <p:nvPr>
            <p:ph type="ftr" sz="quarter" idx="11"/>
          </p:nvPr>
        </p:nvSpPr>
        <p:spPr/>
        <p:txBody>
          <a:bodyPr/>
          <a:lstStyle/>
          <a:p>
            <a:pPr lvl="0">
              <a:defRPr/>
            </a:pPr>
            <a:r>
              <a:rPr lang="fr-FR" dirty="0">
                <a:solidFill>
                  <a:srgbClr val="000000"/>
                </a:solidFill>
              </a:rPr>
              <a:t>Délégation régionale académique à la jeunesse, à l’engagement et aux sports</a:t>
            </a: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750" b="1" i="0" u="none" strike="noStrike" kern="1200" cap="none" spc="0" normalizeH="0" baseline="0" noProof="0" smtClean="0">
                <a:ln>
                  <a:noFill/>
                </a:ln>
                <a:solidFill>
                  <a:srgbClr val="000000"/>
                </a:solidFill>
                <a:effectLst/>
                <a:uLnTx/>
                <a:uFillTx/>
                <a:latin typeface="Mariann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fr-FR" sz="750" b="1" i="0" u="none" strike="noStrike" kern="1200" cap="none" spc="0" normalizeH="0" baseline="0" noProof="0" dirty="0">
              <a:ln>
                <a:noFill/>
              </a:ln>
              <a:solidFill>
                <a:srgbClr val="000000"/>
              </a:solidFill>
              <a:effectLst/>
              <a:uLnTx/>
              <a:uFillTx/>
              <a:latin typeface="Marianne"/>
              <a:ea typeface="+mn-ea"/>
              <a:cs typeface="+mn-cs"/>
            </a:endParaRPr>
          </a:p>
        </p:txBody>
      </p:sp>
      <p:sp>
        <p:nvSpPr>
          <p:cNvPr id="3" name="Espace réservé du texte 2">
            <a:extLst>
              <a:ext uri="{FF2B5EF4-FFF2-40B4-BE49-F238E27FC236}">
                <a16:creationId xmlns:a16="http://schemas.microsoft.com/office/drawing/2014/main" id="{F43A908E-7DB5-4E52-BE43-FDB27F6A52F8}"/>
              </a:ext>
            </a:extLst>
          </p:cNvPr>
          <p:cNvSpPr>
            <a:spLocks noGrp="1"/>
          </p:cNvSpPr>
          <p:nvPr>
            <p:ph type="body" sz="quarter" idx="14"/>
          </p:nvPr>
        </p:nvSpPr>
        <p:spPr>
          <a:xfrm>
            <a:off x="236476" y="1412775"/>
            <a:ext cx="9541060" cy="4824537"/>
          </a:xfrm>
        </p:spPr>
        <p:txBody>
          <a:bodyPr/>
          <a:lstStyle/>
          <a:p>
            <a:pPr marL="285750" marR="0" lvl="0" indent="-285750" algn="l" defTabSz="914378" rtl="0" eaLnBrk="1" fontAlgn="auto" latinLnBrk="0" hangingPunct="1">
              <a:lnSpc>
                <a:spcPct val="100000"/>
              </a:lnSpc>
              <a:spcBef>
                <a:spcPts val="400"/>
              </a:spcBef>
              <a:spcAft>
                <a:spcPts val="800"/>
              </a:spcAft>
              <a:buClrTx/>
              <a:buSzTx/>
              <a:buFont typeface="Arial" panose="020B0604020202020204" pitchFamily="34" charset="0"/>
              <a:buChar char="•"/>
              <a:tabLst/>
              <a:defRPr/>
            </a:pPr>
            <a:r>
              <a:rPr kumimoji="0" lang="fr-FR" sz="2400" b="1" i="0" u="sng" strike="noStrike" kern="1200" cap="none" spc="0" normalizeH="0" baseline="0" noProof="0" dirty="0">
                <a:ln>
                  <a:noFill/>
                </a:ln>
                <a:solidFill>
                  <a:srgbClr val="0070C0"/>
                </a:solidFill>
                <a:effectLst/>
                <a:uLnTx/>
                <a:uFillTx/>
                <a:latin typeface="Marianne"/>
                <a:ea typeface="+mn-ea"/>
                <a:cs typeface="+mn-cs"/>
                <a:sym typeface="Wingdings" panose="05000000000000000000" pitchFamily="2" charset="2"/>
                <a:hlinkClick r:id="rId3">
                  <a:extLst>
                    <a:ext uri="{A12FA001-AC4F-418D-AE19-62706E023703}">
                      <ahyp:hlinkClr xmlns:ahyp="http://schemas.microsoft.com/office/drawing/2018/hyperlinkcolor" val="tx"/>
                    </a:ext>
                  </a:extLst>
                </a:hlinkClick>
              </a:rPr>
              <a:t>Ministère</a:t>
            </a:r>
            <a:endParaRPr kumimoji="0" lang="fr-FR" sz="2400" b="1" i="0" u="sng" strike="noStrike" kern="1200" cap="none" spc="0" normalizeH="0" baseline="0" noProof="0" dirty="0">
              <a:ln>
                <a:noFill/>
              </a:ln>
              <a:solidFill>
                <a:srgbClr val="0070C0"/>
              </a:solidFill>
              <a:effectLst/>
              <a:uLnTx/>
              <a:uFillTx/>
              <a:latin typeface="Marianne"/>
              <a:ea typeface="+mn-ea"/>
              <a:cs typeface="+mn-cs"/>
              <a:sym typeface="Wingdings" panose="05000000000000000000" pitchFamily="2" charset="2"/>
            </a:endParaRPr>
          </a:p>
          <a:p>
            <a:pPr marL="537744" lvl="1" indent="-285750">
              <a:spcBef>
                <a:spcPts val="400"/>
              </a:spcBef>
              <a:spcAft>
                <a:spcPts val="400"/>
              </a:spcAft>
              <a:buFont typeface="Wingdings" panose="05000000000000000000" pitchFamily="2" charset="2"/>
              <a:buChar char="§"/>
              <a:defRPr/>
            </a:pPr>
            <a:r>
              <a:rPr lang="fr-FR" sz="2000" dirty="0">
                <a:solidFill>
                  <a:srgbClr val="000000"/>
                </a:solidFill>
                <a:latin typeface="Marianne"/>
                <a:sym typeface="Wingdings" panose="05000000000000000000" pitchFamily="2" charset="2"/>
              </a:rPr>
              <a:t>Développement du sport pour tous, en particulier en direction des publics les plus éloignés de la pratique sportive</a:t>
            </a:r>
          </a:p>
          <a:p>
            <a:pPr marL="537744" lvl="1" indent="-285750">
              <a:spcBef>
                <a:spcPts val="400"/>
              </a:spcBef>
              <a:spcAft>
                <a:spcPts val="400"/>
              </a:spcAft>
              <a:buFont typeface="Wingdings" panose="05000000000000000000" pitchFamily="2" charset="2"/>
              <a:buChar char="§"/>
              <a:defRPr/>
            </a:pPr>
            <a:r>
              <a:rPr lang="fr-FR" sz="2000" dirty="0">
                <a:solidFill>
                  <a:srgbClr val="000000"/>
                </a:solidFill>
                <a:latin typeface="Marianne"/>
                <a:sym typeface="Wingdings" panose="05000000000000000000" pitchFamily="2" charset="2"/>
              </a:rPr>
              <a:t>Dimension éducative et sociale de la pratique sportive figure dans le modèle sportif français</a:t>
            </a:r>
          </a:p>
          <a:p>
            <a:pPr marL="537744" lvl="1" indent="-285750">
              <a:spcBef>
                <a:spcPts val="400"/>
              </a:spcBef>
              <a:spcAft>
                <a:spcPts val="400"/>
              </a:spcAft>
              <a:buFont typeface="Wingdings" panose="05000000000000000000" pitchFamily="2" charset="2"/>
              <a:buChar char="q"/>
              <a:defRPr/>
            </a:pPr>
            <a:endParaRPr lang="fr-FR" sz="1800" dirty="0">
              <a:solidFill>
                <a:srgbClr val="000000"/>
              </a:solidFill>
              <a:latin typeface="Marianne"/>
              <a:sym typeface="Wingdings" panose="05000000000000000000" pitchFamily="2" charset="2"/>
            </a:endParaRPr>
          </a:p>
          <a:p>
            <a:pPr lvl="1" indent="0">
              <a:spcBef>
                <a:spcPts val="400"/>
              </a:spcBef>
              <a:spcAft>
                <a:spcPts val="400"/>
              </a:spcAft>
              <a:buNone/>
              <a:defRPr/>
            </a:pPr>
            <a:endParaRPr lang="fr-FR" sz="1800" dirty="0">
              <a:solidFill>
                <a:srgbClr val="000000"/>
              </a:solidFill>
              <a:latin typeface="Marianne"/>
              <a:sym typeface="Wingdings" panose="05000000000000000000" pitchFamily="2" charset="2"/>
            </a:endParaRPr>
          </a:p>
          <a:p>
            <a:pPr marL="285750" marR="0" lvl="0" indent="-285750" algn="l" defTabSz="914378" rtl="0" eaLnBrk="1" fontAlgn="auto" latinLnBrk="0" hangingPunct="1">
              <a:lnSpc>
                <a:spcPct val="100000"/>
              </a:lnSpc>
              <a:spcBef>
                <a:spcPts val="400"/>
              </a:spcBef>
              <a:spcAft>
                <a:spcPts val="400"/>
              </a:spcAft>
              <a:buClrTx/>
              <a:buSzTx/>
              <a:buFont typeface="Arial" panose="020B0604020202020204" pitchFamily="34" charset="0"/>
              <a:buChar char="•"/>
              <a:tabLst/>
              <a:defRPr/>
            </a:pPr>
            <a:r>
              <a:rPr kumimoji="0" lang="fr-FR" sz="2400" b="1" i="0" u="sng" strike="noStrike" kern="1200" cap="none" spc="0" normalizeH="0" baseline="0" noProof="0" dirty="0">
                <a:ln>
                  <a:noFill/>
                </a:ln>
                <a:solidFill>
                  <a:srgbClr val="0070C0"/>
                </a:solidFill>
                <a:effectLst/>
                <a:uLnTx/>
                <a:uFillTx/>
                <a:latin typeface="Marianne"/>
                <a:ea typeface="+mn-ea"/>
                <a:cs typeface="+mn-cs"/>
                <a:sym typeface="Wingdings" panose="05000000000000000000" pitchFamily="2" charset="2"/>
                <a:hlinkClick r:id="rId4">
                  <a:extLst>
                    <a:ext uri="{A12FA001-AC4F-418D-AE19-62706E023703}">
                      <ahyp:hlinkClr xmlns:ahyp="http://schemas.microsoft.com/office/drawing/2018/hyperlinkcolor" val="tx"/>
                    </a:ext>
                  </a:extLst>
                </a:hlinkClick>
              </a:rPr>
              <a:t>Direction des Sports</a:t>
            </a:r>
            <a:endParaRPr lang="fr-FR" sz="2400" b="1" u="sng" dirty="0">
              <a:solidFill>
                <a:srgbClr val="0070C0"/>
              </a:solidFill>
              <a:latin typeface="Marianne"/>
              <a:sym typeface="Wingdings" panose="05000000000000000000" pitchFamily="2" charset="2"/>
            </a:endParaRPr>
          </a:p>
          <a:p>
            <a:pPr marL="537744" lvl="1" indent="-285750">
              <a:spcBef>
                <a:spcPts val="400"/>
              </a:spcBef>
              <a:spcAft>
                <a:spcPts val="400"/>
              </a:spcAft>
              <a:buFont typeface="Wingdings" panose="05000000000000000000" pitchFamily="2" charset="2"/>
              <a:buChar char="§"/>
              <a:defRPr/>
            </a:pPr>
            <a:r>
              <a:rPr kumimoji="0" lang="fr-FR" sz="2000" b="0" i="0" u="none" strike="noStrike" kern="1200" cap="none" spc="0" normalizeH="0" baseline="0" noProof="0" dirty="0">
                <a:ln>
                  <a:noFill/>
                </a:ln>
                <a:solidFill>
                  <a:srgbClr val="000000"/>
                </a:solidFill>
                <a:effectLst/>
                <a:uLnTx/>
                <a:uFillTx/>
                <a:latin typeface="Marianne"/>
                <a:ea typeface="+mn-ea"/>
                <a:cs typeface="+mn-cs"/>
                <a:sym typeface="Wingdings" panose="05000000000000000000" pitchFamily="2" charset="2"/>
              </a:rPr>
              <a:t>Le développement de la place du sport dans la société, dès lors que la pratique d’activités sportives conditionne l’état de santé, l’insertion sociale, la qualité de vie, mais aussi la réussite scolaire pour les jeunes</a:t>
            </a:r>
            <a:endParaRPr lang="fr-FR" sz="3200" dirty="0">
              <a:solidFill>
                <a:srgbClr val="0070C0"/>
              </a:solidFill>
              <a:latin typeface="Marianne"/>
              <a:sym typeface="Wingdings" panose="05000000000000000000" pitchFamily="2" charset="2"/>
            </a:endParaRPr>
          </a:p>
          <a:p>
            <a:pPr marL="285750" indent="-285750">
              <a:spcBef>
                <a:spcPts val="400"/>
              </a:spcBef>
              <a:spcAft>
                <a:spcPts val="800"/>
              </a:spcAft>
              <a:buFont typeface="Arial" panose="020B0604020202020204" pitchFamily="34" charset="0"/>
              <a:buChar char="•"/>
              <a:defRPr/>
            </a:pPr>
            <a:endParaRPr lang="fr-FR" sz="2400" b="1" u="sng" dirty="0">
              <a:solidFill>
                <a:srgbClr val="0070C0"/>
              </a:solidFill>
              <a:latin typeface="Marianne"/>
              <a:sym typeface="Wingdings" panose="05000000000000000000" pitchFamily="2" charset="2"/>
            </a:endParaRPr>
          </a:p>
          <a:p>
            <a:pPr marL="285750" indent="-285750">
              <a:spcBef>
                <a:spcPts val="400"/>
              </a:spcBef>
              <a:spcAft>
                <a:spcPts val="800"/>
              </a:spcAft>
              <a:buFont typeface="Arial" panose="020B0604020202020204" pitchFamily="34" charset="0"/>
              <a:buChar char="•"/>
              <a:defRPr/>
            </a:pPr>
            <a:endParaRPr lang="fr-FR" sz="2400" b="1" u="sng" dirty="0">
              <a:solidFill>
                <a:srgbClr val="0070C0"/>
              </a:solidFill>
              <a:latin typeface="Marianne"/>
              <a:sym typeface="Wingdings" panose="05000000000000000000" pitchFamily="2" charset="2"/>
            </a:endParaRPr>
          </a:p>
          <a:p>
            <a:pPr marL="285750" indent="-285750">
              <a:spcBef>
                <a:spcPts val="400"/>
              </a:spcBef>
              <a:spcAft>
                <a:spcPts val="800"/>
              </a:spcAft>
              <a:buFont typeface="Arial" panose="020B0604020202020204" pitchFamily="34" charset="0"/>
              <a:buChar char="•"/>
              <a:defRPr/>
            </a:pPr>
            <a:endParaRPr lang="fr-FR" sz="2400" b="1" u="sng" dirty="0">
              <a:solidFill>
                <a:srgbClr val="0070C0"/>
              </a:solidFill>
              <a:latin typeface="Marianne"/>
              <a:sym typeface="Wingdings" panose="05000000000000000000" pitchFamily="2" charset="2"/>
            </a:endParaRPr>
          </a:p>
          <a:p>
            <a:pPr>
              <a:spcBef>
                <a:spcPts val="400"/>
              </a:spcBef>
              <a:spcAft>
                <a:spcPts val="800"/>
              </a:spcAft>
              <a:defRPr/>
            </a:pPr>
            <a:endParaRPr lang="fr-FR" sz="2000" dirty="0">
              <a:latin typeface="Marianne"/>
              <a:sym typeface="Wingdings" panose="05000000000000000000" pitchFamily="2" charset="2"/>
            </a:endParaRPr>
          </a:p>
          <a:p>
            <a:pPr marL="285750" indent="-285750">
              <a:spcBef>
                <a:spcPts val="400"/>
              </a:spcBef>
              <a:spcAft>
                <a:spcPts val="800"/>
              </a:spcAft>
              <a:buFont typeface="Arial" panose="020B0604020202020204" pitchFamily="34" charset="0"/>
              <a:buChar char="•"/>
              <a:defRPr/>
            </a:pPr>
            <a:endParaRPr lang="fr-FR" sz="24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3200" b="1" u="sng" dirty="0">
              <a:solidFill>
                <a:srgbClr val="0070C0"/>
              </a:solidFill>
              <a:latin typeface="Marianne"/>
            </a:endParaRPr>
          </a:p>
          <a:p>
            <a:pPr lvl="1" indent="0">
              <a:spcBef>
                <a:spcPts val="400"/>
              </a:spcBef>
              <a:spcAft>
                <a:spcPts val="800"/>
              </a:spcAft>
              <a:buNone/>
              <a:defRPr/>
            </a:pPr>
            <a:endParaRPr lang="fr-FR" sz="1600" dirty="0">
              <a:solidFill>
                <a:srgbClr val="000000"/>
              </a:solidFill>
              <a:latin typeface="Marianne"/>
              <a:sym typeface="Wingdings" panose="05000000000000000000" pitchFamily="2" charset="2"/>
            </a:endParaRPr>
          </a:p>
          <a:p>
            <a:pPr marL="897735" lvl="3" indent="-285750">
              <a:spcBef>
                <a:spcPts val="400"/>
              </a:spcBef>
              <a:spcAft>
                <a:spcPts val="800"/>
              </a:spcAft>
              <a:defRPr/>
            </a:pPr>
            <a:endParaRPr kumimoji="0" lang="fr-FR" sz="1400" b="0" i="0" u="none" strike="noStrike" kern="1200" cap="none" spc="0" normalizeH="0" baseline="0" noProof="0" dirty="0">
              <a:ln>
                <a:noFill/>
              </a:ln>
              <a:solidFill>
                <a:srgbClr val="000000"/>
              </a:solidFill>
              <a:effectLst/>
              <a:uLnTx/>
              <a:uFillTx/>
              <a:latin typeface="Marianne"/>
              <a:ea typeface="+mn-ea"/>
              <a:cs typeface="+mn-cs"/>
              <a:sym typeface="Wingdings" panose="05000000000000000000" pitchFamily="2" charset="2"/>
            </a:endParaRPr>
          </a:p>
          <a:p>
            <a:pPr marL="285750" marR="0" lvl="0" indent="-285750" algn="l" defTabSz="914378" rtl="0" eaLnBrk="1" fontAlgn="auto" latinLnBrk="0" hangingPunct="1">
              <a:lnSpc>
                <a:spcPct val="100000"/>
              </a:lnSpc>
              <a:spcBef>
                <a:spcPts val="400"/>
              </a:spcBef>
              <a:spcAft>
                <a:spcPts val="800"/>
              </a:spcAft>
              <a:buClrTx/>
              <a:buSzTx/>
              <a:buFont typeface="Arial" panose="020B0604020202020204" pitchFamily="34" charset="0"/>
              <a:buChar char="•"/>
              <a:tabLst/>
              <a:defRPr/>
            </a:pPr>
            <a:endParaRPr kumimoji="0" lang="fr-FR" sz="1800" b="0" i="0" u="none" strike="noStrike" kern="1200" cap="none" spc="0" normalizeH="0" baseline="0" noProof="0" dirty="0">
              <a:ln>
                <a:noFill/>
              </a:ln>
              <a:solidFill>
                <a:srgbClr val="000000"/>
              </a:solidFill>
              <a:effectLst/>
              <a:uLnTx/>
              <a:uFillTx/>
              <a:latin typeface="Marianne"/>
              <a:ea typeface="+mn-ea"/>
              <a:cs typeface="+mn-cs"/>
              <a:sym typeface="Wingdings" panose="05000000000000000000" pitchFamily="2" charset="2"/>
            </a:endParaRPr>
          </a:p>
          <a:p>
            <a:pPr>
              <a:spcBef>
                <a:spcPts val="400"/>
              </a:spcBef>
              <a:spcAft>
                <a:spcPts val="800"/>
              </a:spcAft>
              <a:defRPr/>
            </a:pPr>
            <a:r>
              <a:rPr lang="fr-FR" sz="2400" i="1" dirty="0">
                <a:solidFill>
                  <a:srgbClr val="00B050"/>
                </a:solidFill>
                <a:latin typeface="Marianne"/>
              </a:rPr>
              <a:t>		</a:t>
            </a:r>
            <a:endParaRPr lang="fr-FR" sz="2400" b="1" u="sng" dirty="0">
              <a:solidFill>
                <a:srgbClr val="0070C0"/>
              </a:solidFill>
              <a:latin typeface="Marianne"/>
            </a:endParaRPr>
          </a:p>
        </p:txBody>
      </p:sp>
    </p:spTree>
    <p:extLst>
      <p:ext uri="{BB962C8B-B14F-4D97-AF65-F5344CB8AC3E}">
        <p14:creationId xmlns:p14="http://schemas.microsoft.com/office/powerpoint/2010/main" val="4914642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804" y="116632"/>
            <a:ext cx="9126000" cy="480000"/>
          </a:xfrm>
        </p:spPr>
        <p:txBody>
          <a:bodyPr/>
          <a:lstStyle/>
          <a:p>
            <a:pPr algn="ctr"/>
            <a:r>
              <a:rPr lang="fr-FR" sz="2800" u="sng" dirty="0">
                <a:solidFill>
                  <a:schemeClr val="bg2">
                    <a:lumMod val="60000"/>
                    <a:lumOff val="40000"/>
                  </a:schemeClr>
                </a:solidFill>
              </a:rPr>
              <a:t>Le cadre d’action des services du MSJVA – </a:t>
            </a:r>
            <a:r>
              <a:rPr lang="fr-FR" sz="2800" b="0" dirty="0">
                <a:solidFill>
                  <a:schemeClr val="bg2">
                    <a:lumMod val="60000"/>
                    <a:lumOff val="40000"/>
                  </a:schemeClr>
                </a:solidFill>
              </a:rPr>
              <a:t>Administration territoriale de l’Etat</a:t>
            </a:r>
            <a:endParaRPr lang="fr-FR" b="0" dirty="0">
              <a:solidFill>
                <a:schemeClr val="bg2">
                  <a:lumMod val="60000"/>
                  <a:lumOff val="40000"/>
                </a:schemeClr>
              </a:solidFill>
            </a:endParaRPr>
          </a:p>
        </p:txBody>
      </p:sp>
      <p:sp>
        <p:nvSpPr>
          <p:cNvPr id="4" name="Espace réservé du pied de page 3"/>
          <p:cNvSpPr>
            <a:spLocks noGrp="1"/>
          </p:cNvSpPr>
          <p:nvPr>
            <p:ph type="ftr" sz="quarter" idx="11"/>
          </p:nvPr>
        </p:nvSpPr>
        <p:spPr/>
        <p:txBody>
          <a:bodyPr/>
          <a:lstStyle/>
          <a:p>
            <a:pPr lvl="0">
              <a:defRPr/>
            </a:pPr>
            <a:r>
              <a:rPr lang="fr-FR" dirty="0">
                <a:solidFill>
                  <a:srgbClr val="000000"/>
                </a:solidFill>
              </a:rPr>
              <a:t>Délégation régionale académique à la jeunesse, à l’engagement et aux sports</a:t>
            </a: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750" b="1" i="0" u="none" strike="noStrike" kern="1200" cap="none" spc="0" normalizeH="0" baseline="0" noProof="0" smtClean="0">
                <a:ln>
                  <a:noFill/>
                </a:ln>
                <a:solidFill>
                  <a:srgbClr val="000000"/>
                </a:solidFill>
                <a:effectLst/>
                <a:uLnTx/>
                <a:uFillTx/>
                <a:latin typeface="Mariann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sz="750" b="1" i="0" u="none" strike="noStrike" kern="1200" cap="none" spc="0" normalizeH="0" baseline="0" noProof="0" dirty="0">
              <a:ln>
                <a:noFill/>
              </a:ln>
              <a:solidFill>
                <a:srgbClr val="000000"/>
              </a:solidFill>
              <a:effectLst/>
              <a:uLnTx/>
              <a:uFillTx/>
              <a:latin typeface="Marianne"/>
              <a:ea typeface="+mn-ea"/>
              <a:cs typeface="+mn-cs"/>
            </a:endParaRPr>
          </a:p>
        </p:txBody>
      </p:sp>
      <p:sp>
        <p:nvSpPr>
          <p:cNvPr id="3" name="Espace réservé du texte 2">
            <a:extLst>
              <a:ext uri="{FF2B5EF4-FFF2-40B4-BE49-F238E27FC236}">
                <a16:creationId xmlns:a16="http://schemas.microsoft.com/office/drawing/2014/main" id="{F43A908E-7DB5-4E52-BE43-FDB27F6A52F8}"/>
              </a:ext>
            </a:extLst>
          </p:cNvPr>
          <p:cNvSpPr>
            <a:spLocks noGrp="1"/>
          </p:cNvSpPr>
          <p:nvPr>
            <p:ph type="body" sz="quarter" idx="14"/>
          </p:nvPr>
        </p:nvSpPr>
        <p:spPr>
          <a:xfrm>
            <a:off x="182470" y="1039043"/>
            <a:ext cx="9541060" cy="5338957"/>
          </a:xfrm>
        </p:spPr>
        <p:txBody>
          <a:bodyPr/>
          <a:lstStyle/>
          <a:p>
            <a:pPr marL="285750" marR="0" lvl="0" indent="-285750" algn="l" defTabSz="914378" rtl="0" eaLnBrk="1" fontAlgn="auto" latinLnBrk="0" hangingPunct="1">
              <a:lnSpc>
                <a:spcPct val="100000"/>
              </a:lnSpc>
              <a:spcBef>
                <a:spcPts val="400"/>
              </a:spcBef>
              <a:spcAft>
                <a:spcPts val="400"/>
              </a:spcAft>
              <a:buClrTx/>
              <a:buSzTx/>
              <a:buFont typeface="Arial" panose="020B0604020202020204" pitchFamily="34" charset="0"/>
              <a:buChar char="•"/>
              <a:tabLst/>
              <a:defRPr/>
            </a:pPr>
            <a:r>
              <a:rPr lang="fr-FR" sz="2400" b="1" u="sng" dirty="0">
                <a:solidFill>
                  <a:srgbClr val="0070C0"/>
                </a:solidFill>
                <a:latin typeface="Marianne"/>
                <a:sym typeface="Wingdings" panose="05000000000000000000" pitchFamily="2" charset="2"/>
                <a:hlinkClick r:id="rId3">
                  <a:extLst>
                    <a:ext uri="{A12FA001-AC4F-418D-AE19-62706E023703}">
                      <ahyp:hlinkClr xmlns:ahyp="http://schemas.microsoft.com/office/drawing/2018/hyperlinkcolor" val="tx"/>
                    </a:ext>
                  </a:extLst>
                </a:hlinkClick>
              </a:rPr>
              <a:t>La DRAJES</a:t>
            </a:r>
            <a:r>
              <a:rPr lang="fr-FR" sz="2400" b="1" dirty="0">
                <a:solidFill>
                  <a:srgbClr val="0070C0"/>
                </a:solidFill>
                <a:latin typeface="Marianne"/>
                <a:sym typeface="Wingdings" panose="05000000000000000000" pitchFamily="2" charset="2"/>
                <a:hlinkClick r:id="rId3">
                  <a:extLst>
                    <a:ext uri="{A12FA001-AC4F-418D-AE19-62706E023703}">
                      <ahyp:hlinkClr xmlns:ahyp="http://schemas.microsoft.com/office/drawing/2018/hyperlinkcolor" val="tx"/>
                    </a:ext>
                  </a:extLst>
                </a:hlinkClick>
              </a:rPr>
              <a:t> </a:t>
            </a:r>
            <a:r>
              <a:rPr lang="fr-FR" sz="2400" dirty="0">
                <a:solidFill>
                  <a:srgbClr val="0070C0"/>
                </a:solidFill>
                <a:latin typeface="Marianne"/>
                <a:sym typeface="Wingdings" panose="05000000000000000000" pitchFamily="2" charset="2"/>
                <a:hlinkClick r:id="rId3">
                  <a:extLst>
                    <a:ext uri="{A12FA001-AC4F-418D-AE19-62706E023703}">
                      <ahyp:hlinkClr xmlns:ahyp="http://schemas.microsoft.com/office/drawing/2018/hyperlinkcolor" val="tx"/>
                    </a:ext>
                  </a:extLst>
                </a:hlinkClick>
              </a:rPr>
              <a:t>(D. 2020-1549 du 9 décembre 2020)</a:t>
            </a:r>
            <a:endParaRPr kumimoji="0" lang="fr-FR" sz="2400" i="0" strike="noStrike" kern="1200" cap="none" spc="0" normalizeH="0" baseline="0" noProof="0" dirty="0">
              <a:ln>
                <a:noFill/>
              </a:ln>
              <a:solidFill>
                <a:srgbClr val="0070C0"/>
              </a:solidFill>
              <a:effectLst/>
              <a:uLnTx/>
              <a:uFillTx/>
              <a:latin typeface="Marianne"/>
              <a:ea typeface="+mn-ea"/>
              <a:cs typeface="+mn-cs"/>
              <a:sym typeface="Wingdings" panose="05000000000000000000" pitchFamily="2" charset="2"/>
            </a:endParaRPr>
          </a:p>
          <a:p>
            <a:pPr marL="537744" lvl="1" indent="-285750">
              <a:spcAft>
                <a:spcPts val="0"/>
              </a:spcAft>
              <a:buFont typeface="Wingdings" panose="05000000000000000000" pitchFamily="2" charset="2"/>
              <a:buChar char="§"/>
              <a:defRPr/>
            </a:pPr>
            <a:r>
              <a:rPr lang="fr-FR" sz="2000" dirty="0">
                <a:solidFill>
                  <a:srgbClr val="000000"/>
                </a:solidFill>
                <a:latin typeface="Marianne"/>
                <a:sym typeface="Wingdings" panose="05000000000000000000" pitchFamily="2" charset="2"/>
              </a:rPr>
              <a:t>Animation et la coordination des politiques publiques du sport…/…ainsi que, dans ce champ de compétence, les politiques relatives à l’égalité, la citoyenneté et au développement de l’emploi</a:t>
            </a:r>
          </a:p>
          <a:p>
            <a:pPr marL="537744" lvl="1" indent="-285750">
              <a:spcAft>
                <a:spcPts val="0"/>
              </a:spcAft>
              <a:buFont typeface="Wingdings" panose="05000000000000000000" pitchFamily="2" charset="2"/>
              <a:buChar char="§"/>
              <a:defRPr/>
            </a:pPr>
            <a:r>
              <a:rPr lang="fr-FR" sz="2000" dirty="0">
                <a:solidFill>
                  <a:srgbClr val="000000"/>
                </a:solidFill>
                <a:latin typeface="Marianne"/>
                <a:sym typeface="Wingdings" panose="05000000000000000000" pitchFamily="2" charset="2"/>
              </a:rPr>
              <a:t>Appui  au délégué territorial de l'Agence nationale du sport (Préfet R)</a:t>
            </a:r>
          </a:p>
          <a:p>
            <a:pPr marL="537744" lvl="1" indent="-285750">
              <a:spcAft>
                <a:spcPts val="0"/>
              </a:spcAft>
              <a:buFont typeface="Wingdings" panose="05000000000000000000" pitchFamily="2" charset="2"/>
              <a:buChar char="§"/>
              <a:defRPr/>
            </a:pPr>
            <a:r>
              <a:rPr lang="fr-FR" sz="2000" dirty="0">
                <a:solidFill>
                  <a:srgbClr val="000000"/>
                </a:solidFill>
                <a:latin typeface="Marianne"/>
                <a:sym typeface="Wingdings" panose="05000000000000000000" pitchFamily="2" charset="2"/>
              </a:rPr>
              <a:t>Mise en œuvre des objectifs et actions arrêtés dans le cadre des plans nationaux interministériels concernant le sport</a:t>
            </a:r>
          </a:p>
          <a:p>
            <a:pPr marL="537744" lvl="1" indent="-285750">
              <a:spcAft>
                <a:spcPts val="0"/>
              </a:spcAft>
              <a:buFont typeface="Wingdings" panose="05000000000000000000" pitchFamily="2" charset="2"/>
              <a:buChar char="§"/>
              <a:defRPr/>
            </a:pPr>
            <a:r>
              <a:rPr lang="fr-FR" sz="2000" dirty="0">
                <a:solidFill>
                  <a:srgbClr val="000000"/>
                </a:solidFill>
                <a:latin typeface="Marianne"/>
                <a:sym typeface="Wingdings" panose="05000000000000000000" pitchFamily="2" charset="2"/>
              </a:rPr>
              <a:t>Mise en œuvre des politiques ministérielles relatives à la promotion, au développement, à l'organisation et à l'accès aux APS</a:t>
            </a:r>
          </a:p>
          <a:p>
            <a:pPr lvl="1" indent="0">
              <a:spcAft>
                <a:spcPts val="0"/>
              </a:spcAft>
              <a:buNone/>
              <a:defRPr/>
            </a:pPr>
            <a:endParaRPr lang="fr-FR" sz="1800" dirty="0">
              <a:solidFill>
                <a:srgbClr val="000000"/>
              </a:solidFill>
              <a:latin typeface="Marianne"/>
              <a:sym typeface="Wingdings" panose="05000000000000000000" pitchFamily="2" charset="2"/>
            </a:endParaRPr>
          </a:p>
          <a:p>
            <a:pPr marR="0" lvl="0" algn="l" defTabSz="914378" rtl="0" eaLnBrk="1" fontAlgn="auto" latinLnBrk="0" hangingPunct="1">
              <a:lnSpc>
                <a:spcPct val="100000"/>
              </a:lnSpc>
              <a:spcAft>
                <a:spcPts val="0"/>
              </a:spcAft>
              <a:buClrTx/>
              <a:buSzTx/>
              <a:tabLst/>
              <a:defRPr/>
            </a:pPr>
            <a:endParaRPr lang="fr-FR" sz="1800" b="1" u="sng" dirty="0">
              <a:solidFill>
                <a:srgbClr val="000000"/>
              </a:solidFill>
              <a:latin typeface="Marianne"/>
              <a:sym typeface="Wingdings" panose="05000000000000000000" pitchFamily="2" charset="2"/>
            </a:endParaRPr>
          </a:p>
          <a:p>
            <a:pPr marL="285750" marR="0" lvl="0" indent="-285750" algn="l" defTabSz="914378" rtl="0" eaLnBrk="1" fontAlgn="auto" latinLnBrk="0" hangingPunct="1">
              <a:lnSpc>
                <a:spcPct val="100000"/>
              </a:lnSpc>
              <a:spcAft>
                <a:spcPts val="0"/>
              </a:spcAft>
              <a:buClrTx/>
              <a:buSzTx/>
              <a:buFont typeface="Arial" panose="020B0604020202020204" pitchFamily="34" charset="0"/>
              <a:buChar char="•"/>
              <a:tabLst/>
              <a:defRPr/>
            </a:pPr>
            <a:r>
              <a:rPr lang="fr-FR" sz="2400" b="1" u="sng" dirty="0">
                <a:solidFill>
                  <a:srgbClr val="0070C0"/>
                </a:solidFill>
                <a:sym typeface="Wingdings" panose="05000000000000000000" pitchFamily="2" charset="2"/>
                <a:hlinkClick r:id="rId3">
                  <a:extLst>
                    <a:ext uri="{A12FA001-AC4F-418D-AE19-62706E023703}">
                      <ahyp:hlinkClr xmlns:ahyp="http://schemas.microsoft.com/office/drawing/2018/hyperlinkcolor" val="tx"/>
                    </a:ext>
                  </a:extLst>
                </a:hlinkClick>
              </a:rPr>
              <a:t>Les SDJES</a:t>
            </a:r>
            <a:endParaRPr lang="fr-FR" sz="2400" b="1" u="sng" dirty="0">
              <a:solidFill>
                <a:srgbClr val="0070C0"/>
              </a:solidFill>
              <a:sym typeface="Wingdings" panose="05000000000000000000" pitchFamily="2" charset="2"/>
            </a:endParaRPr>
          </a:p>
          <a:p>
            <a:pPr marL="537744" lvl="1" indent="-285750">
              <a:spcBef>
                <a:spcPts val="400"/>
              </a:spcBef>
              <a:spcAft>
                <a:spcPts val="800"/>
              </a:spcAft>
              <a:buFont typeface="Wingdings" panose="05000000000000000000" pitchFamily="2" charset="2"/>
              <a:buChar char="§"/>
              <a:defRPr/>
            </a:pPr>
            <a:r>
              <a:rPr lang="fr-FR" sz="2000" dirty="0">
                <a:latin typeface="Marianne"/>
                <a:sym typeface="Wingdings" panose="05000000000000000000" pitchFamily="2" charset="2"/>
              </a:rPr>
              <a:t>Promotion, développement, l'organisation, l'accès et contrôle des APS…/…apporte son concours, le cas échéant, au délégué territorial de l'Agence nationale du sport</a:t>
            </a:r>
          </a:p>
          <a:p>
            <a:pPr marL="285750" indent="-285750">
              <a:spcBef>
                <a:spcPts val="400"/>
              </a:spcBef>
              <a:spcAft>
                <a:spcPts val="800"/>
              </a:spcAft>
              <a:buFont typeface="Arial" panose="020B0604020202020204" pitchFamily="34" charset="0"/>
              <a:buChar char="•"/>
              <a:defRPr/>
            </a:pPr>
            <a:endParaRPr lang="fr-FR" sz="2400" b="1" u="sng" dirty="0">
              <a:solidFill>
                <a:srgbClr val="0070C0"/>
              </a:solidFill>
              <a:latin typeface="Marianne"/>
              <a:sym typeface="Wingdings" panose="05000000000000000000" pitchFamily="2" charset="2"/>
            </a:endParaRPr>
          </a:p>
          <a:p>
            <a:pPr marL="285750" indent="-285750">
              <a:spcBef>
                <a:spcPts val="400"/>
              </a:spcBef>
              <a:spcAft>
                <a:spcPts val="800"/>
              </a:spcAft>
              <a:buFont typeface="Arial" panose="020B0604020202020204" pitchFamily="34" charset="0"/>
              <a:buChar char="•"/>
              <a:defRPr/>
            </a:pPr>
            <a:endParaRPr lang="fr-FR" sz="2400" b="1" u="sng" dirty="0">
              <a:solidFill>
                <a:srgbClr val="0070C0"/>
              </a:solidFill>
              <a:latin typeface="Marianne"/>
              <a:sym typeface="Wingdings" panose="05000000000000000000" pitchFamily="2" charset="2"/>
            </a:endParaRPr>
          </a:p>
          <a:p>
            <a:pPr marL="285750" indent="-285750">
              <a:spcBef>
                <a:spcPts val="400"/>
              </a:spcBef>
              <a:spcAft>
                <a:spcPts val="800"/>
              </a:spcAft>
              <a:buFont typeface="Arial" panose="020B0604020202020204" pitchFamily="34" charset="0"/>
              <a:buChar char="•"/>
              <a:defRPr/>
            </a:pPr>
            <a:endParaRPr lang="fr-FR" sz="2400" b="1" u="sng" dirty="0">
              <a:solidFill>
                <a:srgbClr val="0070C0"/>
              </a:solidFill>
              <a:latin typeface="Marianne"/>
              <a:sym typeface="Wingdings" panose="05000000000000000000" pitchFamily="2" charset="2"/>
            </a:endParaRPr>
          </a:p>
          <a:p>
            <a:pPr>
              <a:spcBef>
                <a:spcPts val="400"/>
              </a:spcBef>
              <a:spcAft>
                <a:spcPts val="800"/>
              </a:spcAft>
              <a:defRPr/>
            </a:pPr>
            <a:endParaRPr lang="fr-FR" sz="2000" dirty="0">
              <a:latin typeface="Marianne"/>
              <a:sym typeface="Wingdings" panose="05000000000000000000" pitchFamily="2" charset="2"/>
            </a:endParaRPr>
          </a:p>
          <a:p>
            <a:pPr marL="285750" indent="-285750">
              <a:spcBef>
                <a:spcPts val="400"/>
              </a:spcBef>
              <a:spcAft>
                <a:spcPts val="800"/>
              </a:spcAft>
              <a:buFont typeface="Arial" panose="020B0604020202020204" pitchFamily="34" charset="0"/>
              <a:buChar char="•"/>
              <a:defRPr/>
            </a:pPr>
            <a:endParaRPr lang="fr-FR" sz="24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1600" dirty="0">
              <a:latin typeface="Marianne"/>
              <a:sym typeface="Wingdings" panose="05000000000000000000" pitchFamily="2" charset="2"/>
            </a:endParaRPr>
          </a:p>
          <a:p>
            <a:pPr>
              <a:spcBef>
                <a:spcPts val="400"/>
              </a:spcBef>
              <a:spcAft>
                <a:spcPts val="800"/>
              </a:spcAft>
              <a:defRPr/>
            </a:pPr>
            <a:endParaRPr lang="fr-FR" sz="3200" b="1" u="sng" dirty="0">
              <a:solidFill>
                <a:srgbClr val="0070C0"/>
              </a:solidFill>
              <a:latin typeface="Marianne"/>
            </a:endParaRPr>
          </a:p>
          <a:p>
            <a:pPr lvl="1" indent="0">
              <a:spcBef>
                <a:spcPts val="400"/>
              </a:spcBef>
              <a:spcAft>
                <a:spcPts val="800"/>
              </a:spcAft>
              <a:buNone/>
              <a:defRPr/>
            </a:pPr>
            <a:endParaRPr lang="fr-FR" sz="1600" dirty="0">
              <a:solidFill>
                <a:srgbClr val="000000"/>
              </a:solidFill>
              <a:latin typeface="Marianne"/>
              <a:sym typeface="Wingdings" panose="05000000000000000000" pitchFamily="2" charset="2"/>
            </a:endParaRPr>
          </a:p>
          <a:p>
            <a:pPr marL="897735" lvl="3" indent="-285750">
              <a:spcBef>
                <a:spcPts val="400"/>
              </a:spcBef>
              <a:spcAft>
                <a:spcPts val="800"/>
              </a:spcAft>
              <a:defRPr/>
            </a:pPr>
            <a:endParaRPr kumimoji="0" lang="fr-FR" sz="1400" b="0" i="0" u="none" strike="noStrike" kern="1200" cap="none" spc="0" normalizeH="0" baseline="0" noProof="0" dirty="0">
              <a:ln>
                <a:noFill/>
              </a:ln>
              <a:solidFill>
                <a:srgbClr val="000000"/>
              </a:solidFill>
              <a:effectLst/>
              <a:uLnTx/>
              <a:uFillTx/>
              <a:latin typeface="Marianne"/>
              <a:ea typeface="+mn-ea"/>
              <a:cs typeface="+mn-cs"/>
              <a:sym typeface="Wingdings" panose="05000000000000000000" pitchFamily="2" charset="2"/>
            </a:endParaRPr>
          </a:p>
          <a:p>
            <a:pPr marL="285750" marR="0" lvl="0" indent="-285750" algn="l" defTabSz="914378" rtl="0" eaLnBrk="1" fontAlgn="auto" latinLnBrk="0" hangingPunct="1">
              <a:lnSpc>
                <a:spcPct val="100000"/>
              </a:lnSpc>
              <a:spcBef>
                <a:spcPts val="400"/>
              </a:spcBef>
              <a:spcAft>
                <a:spcPts val="800"/>
              </a:spcAft>
              <a:buClrTx/>
              <a:buSzTx/>
              <a:buFont typeface="Arial" panose="020B0604020202020204" pitchFamily="34" charset="0"/>
              <a:buChar char="•"/>
              <a:tabLst/>
              <a:defRPr/>
            </a:pPr>
            <a:endParaRPr kumimoji="0" lang="fr-FR" sz="1800" b="0" i="0" u="none" strike="noStrike" kern="1200" cap="none" spc="0" normalizeH="0" baseline="0" noProof="0" dirty="0">
              <a:ln>
                <a:noFill/>
              </a:ln>
              <a:solidFill>
                <a:srgbClr val="000000"/>
              </a:solidFill>
              <a:effectLst/>
              <a:uLnTx/>
              <a:uFillTx/>
              <a:latin typeface="Marianne"/>
              <a:ea typeface="+mn-ea"/>
              <a:cs typeface="+mn-cs"/>
              <a:sym typeface="Wingdings" panose="05000000000000000000" pitchFamily="2" charset="2"/>
            </a:endParaRPr>
          </a:p>
          <a:p>
            <a:pPr>
              <a:spcBef>
                <a:spcPts val="400"/>
              </a:spcBef>
              <a:spcAft>
                <a:spcPts val="800"/>
              </a:spcAft>
              <a:defRPr/>
            </a:pPr>
            <a:r>
              <a:rPr lang="fr-FR" sz="2400" i="1" dirty="0">
                <a:solidFill>
                  <a:srgbClr val="00B050"/>
                </a:solidFill>
                <a:latin typeface="Marianne"/>
              </a:rPr>
              <a:t>		</a:t>
            </a:r>
            <a:endParaRPr lang="fr-FR" sz="2400" b="1" u="sng" dirty="0">
              <a:solidFill>
                <a:srgbClr val="0070C0"/>
              </a:solidFill>
              <a:latin typeface="Marianne"/>
            </a:endParaRPr>
          </a:p>
        </p:txBody>
      </p:sp>
    </p:spTree>
    <p:extLst>
      <p:ext uri="{BB962C8B-B14F-4D97-AF65-F5344CB8AC3E}">
        <p14:creationId xmlns:p14="http://schemas.microsoft.com/office/powerpoint/2010/main" val="329952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804" y="116632"/>
            <a:ext cx="9126000" cy="480000"/>
          </a:xfrm>
        </p:spPr>
        <p:txBody>
          <a:bodyPr/>
          <a:lstStyle/>
          <a:p>
            <a:pPr algn="ctr"/>
            <a:r>
              <a:rPr lang="fr-FR" u="sng" dirty="0">
                <a:solidFill>
                  <a:schemeClr val="bg2">
                    <a:lumMod val="60000"/>
                    <a:lumOff val="40000"/>
                  </a:schemeClr>
                </a:solidFill>
              </a:rPr>
              <a:t>Politiques nationales </a:t>
            </a:r>
            <a:r>
              <a:rPr lang="fr-FR" u="sng" dirty="0">
                <a:solidFill>
                  <a:schemeClr val="bg2">
                    <a:lumMod val="60000"/>
                    <a:lumOff val="40000"/>
                  </a:schemeClr>
                </a:solidFill>
                <a:sym typeface="Wingdings" panose="05000000000000000000" pitchFamily="2" charset="2"/>
              </a:rPr>
              <a:t> QPV</a:t>
            </a:r>
            <a:endParaRPr lang="fr-FR" u="sng" dirty="0">
              <a:solidFill>
                <a:schemeClr val="bg2">
                  <a:lumMod val="60000"/>
                  <a:lumOff val="40000"/>
                </a:schemeClr>
              </a:solidFill>
            </a:endParaRPr>
          </a:p>
        </p:txBody>
      </p:sp>
      <p:sp>
        <p:nvSpPr>
          <p:cNvPr id="4" name="Espace réservé du pied de page 3"/>
          <p:cNvSpPr>
            <a:spLocks noGrp="1"/>
          </p:cNvSpPr>
          <p:nvPr>
            <p:ph type="ftr" sz="quarter" idx="11"/>
          </p:nvPr>
        </p:nvSpPr>
        <p:spPr/>
        <p:txBody>
          <a:bodyPr/>
          <a:lstStyle/>
          <a:p>
            <a:pPr lvl="0">
              <a:defRPr/>
            </a:pPr>
            <a:r>
              <a:rPr lang="fr-FR" dirty="0">
                <a:solidFill>
                  <a:srgbClr val="000000"/>
                </a:solidFill>
              </a:rPr>
              <a:t>Délégation régionale académique à la jeunesse, à l’engagement et aux sports</a:t>
            </a: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750" b="1" i="0" u="none" strike="noStrike" kern="1200" cap="none" spc="0" normalizeH="0" baseline="0" noProof="0" smtClean="0">
                <a:ln>
                  <a:noFill/>
                </a:ln>
                <a:solidFill>
                  <a:srgbClr val="000000"/>
                </a:solidFill>
                <a:effectLst/>
                <a:uLnTx/>
                <a:uFillTx/>
                <a:latin typeface="Mariann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sz="750" b="1" i="0" u="none" strike="noStrike" kern="1200" cap="none" spc="0" normalizeH="0" baseline="0" noProof="0" dirty="0">
              <a:ln>
                <a:noFill/>
              </a:ln>
              <a:solidFill>
                <a:srgbClr val="000000"/>
              </a:solidFill>
              <a:effectLst/>
              <a:uLnTx/>
              <a:uFillTx/>
              <a:latin typeface="Marianne"/>
              <a:ea typeface="+mn-ea"/>
              <a:cs typeface="+mn-cs"/>
            </a:endParaRPr>
          </a:p>
        </p:txBody>
      </p:sp>
      <p:sp>
        <p:nvSpPr>
          <p:cNvPr id="3" name="Espace réservé du texte 2">
            <a:extLst>
              <a:ext uri="{FF2B5EF4-FFF2-40B4-BE49-F238E27FC236}">
                <a16:creationId xmlns:a16="http://schemas.microsoft.com/office/drawing/2014/main" id="{F43A908E-7DB5-4E52-BE43-FDB27F6A52F8}"/>
              </a:ext>
            </a:extLst>
          </p:cNvPr>
          <p:cNvSpPr>
            <a:spLocks noGrp="1"/>
          </p:cNvSpPr>
          <p:nvPr>
            <p:ph type="body" sz="quarter" idx="14"/>
          </p:nvPr>
        </p:nvSpPr>
        <p:spPr>
          <a:xfrm>
            <a:off x="236476" y="585499"/>
            <a:ext cx="9433048" cy="5637656"/>
          </a:xfrm>
        </p:spPr>
        <p:txBody>
          <a:bodyPr/>
          <a:lstStyle/>
          <a:p>
            <a:pPr marL="285750" indent="-285750">
              <a:spcBef>
                <a:spcPts val="400"/>
              </a:spcBef>
              <a:spcAft>
                <a:spcPts val="800"/>
              </a:spcAft>
              <a:buFont typeface="Arial" panose="020B0604020202020204" pitchFamily="34" charset="0"/>
              <a:buChar char="•"/>
              <a:defRPr/>
            </a:pPr>
            <a:r>
              <a:rPr lang="fr-FR" sz="2400" b="1" u="sng" dirty="0">
                <a:solidFill>
                  <a:srgbClr val="0070C0"/>
                </a:solidFill>
                <a:latin typeface="Marianne"/>
                <a:sym typeface="Wingdings" panose="05000000000000000000" pitchFamily="2" charset="2"/>
              </a:rPr>
              <a:t>Deux approches possibles</a:t>
            </a:r>
            <a:r>
              <a:rPr lang="fr-FR" sz="2400" dirty="0">
                <a:solidFill>
                  <a:srgbClr val="0070C0"/>
                </a:solidFill>
                <a:latin typeface="Marianne"/>
                <a:sym typeface="Wingdings" panose="05000000000000000000" pitchFamily="2" charset="2"/>
              </a:rPr>
              <a:t> : Territoire cible ou public cible</a:t>
            </a:r>
            <a:endParaRPr lang="fr-FR" sz="2400" b="1" u="sng" dirty="0">
              <a:solidFill>
                <a:srgbClr val="0070C0"/>
              </a:solidFill>
              <a:latin typeface="Marianne"/>
              <a:sym typeface="Wingdings" panose="05000000000000000000" pitchFamily="2" charset="2"/>
            </a:endParaRPr>
          </a:p>
          <a:p>
            <a:pPr marL="897735" lvl="3" indent="-285750">
              <a:spcBef>
                <a:spcPts val="400"/>
              </a:spcBef>
              <a:spcAft>
                <a:spcPts val="800"/>
              </a:spcAft>
              <a:buFont typeface="Wingdings" panose="05000000000000000000" pitchFamily="2" charset="2"/>
              <a:buChar char="§"/>
              <a:defRPr/>
            </a:pPr>
            <a:r>
              <a:rPr lang="fr-FR" sz="2000" dirty="0">
                <a:solidFill>
                  <a:srgbClr val="000000"/>
                </a:solidFill>
                <a:hlinkClick r:id="rId3"/>
              </a:rPr>
              <a:t>Le </a:t>
            </a:r>
            <a:r>
              <a:rPr lang="fr-FR" sz="2000" dirty="0" err="1">
                <a:solidFill>
                  <a:srgbClr val="000000"/>
                </a:solidFill>
                <a:hlinkClick r:id="rId3"/>
              </a:rPr>
              <a:t>pass</a:t>
            </a:r>
            <a:r>
              <a:rPr lang="fr-FR" sz="2000" dirty="0">
                <a:solidFill>
                  <a:srgbClr val="000000"/>
                </a:solidFill>
                <a:hlinkClick r:id="rId3"/>
              </a:rPr>
              <a:t> Sport</a:t>
            </a:r>
            <a:endParaRPr lang="fr-FR" sz="2000" dirty="0">
              <a:solidFill>
                <a:srgbClr val="000000"/>
              </a:solidFill>
            </a:endParaRPr>
          </a:p>
          <a:p>
            <a:pPr marL="897735" lvl="3" indent="-285750">
              <a:spcBef>
                <a:spcPts val="400"/>
              </a:spcBef>
              <a:spcAft>
                <a:spcPts val="800"/>
              </a:spcAft>
              <a:buFont typeface="Wingdings" panose="05000000000000000000" pitchFamily="2" charset="2"/>
              <a:buChar char="§"/>
              <a:defRPr/>
            </a:pPr>
            <a:endParaRPr lang="fr-FR" sz="2000" dirty="0">
              <a:latin typeface="Marianne"/>
            </a:endParaRPr>
          </a:p>
          <a:p>
            <a:pPr marL="897735" lvl="3" indent="-285750">
              <a:spcBef>
                <a:spcPts val="400"/>
              </a:spcBef>
              <a:spcAft>
                <a:spcPts val="800"/>
              </a:spcAft>
              <a:buFont typeface="Wingdings" panose="05000000000000000000" pitchFamily="2" charset="2"/>
              <a:buChar char="§"/>
              <a:defRPr/>
            </a:pPr>
            <a:r>
              <a:rPr lang="fr-FR" sz="2000" dirty="0">
                <a:latin typeface="Marianne"/>
                <a:hlinkClick r:id="rId4"/>
              </a:rPr>
              <a:t>Les 2 Heures de Sport en + au collège</a:t>
            </a:r>
            <a:endParaRPr lang="fr-FR" sz="2000" dirty="0">
              <a:latin typeface="Marianne"/>
            </a:endParaRPr>
          </a:p>
          <a:p>
            <a:pPr marL="897735" lvl="3" indent="-285750">
              <a:spcBef>
                <a:spcPts val="400"/>
              </a:spcBef>
              <a:spcAft>
                <a:spcPts val="800"/>
              </a:spcAft>
              <a:buFont typeface="Wingdings" panose="05000000000000000000" pitchFamily="2" charset="2"/>
              <a:buChar char="§"/>
              <a:defRPr/>
            </a:pPr>
            <a:endParaRPr lang="fr-FR" sz="2000" dirty="0">
              <a:latin typeface="Marianne"/>
            </a:endParaRPr>
          </a:p>
          <a:p>
            <a:pPr marL="897735" lvl="3" indent="-285750">
              <a:spcBef>
                <a:spcPts val="400"/>
              </a:spcBef>
              <a:spcAft>
                <a:spcPts val="800"/>
              </a:spcAft>
              <a:buFont typeface="Wingdings" panose="05000000000000000000" pitchFamily="2" charset="2"/>
              <a:buChar char="§"/>
              <a:defRPr/>
            </a:pPr>
            <a:r>
              <a:rPr lang="fr-FR" sz="2000" dirty="0">
                <a:latin typeface="Marianne"/>
                <a:hlinkClick r:id="rId5"/>
              </a:rPr>
              <a:t>Les politiques de l’Agence Nationale du Sport </a:t>
            </a:r>
            <a:r>
              <a:rPr lang="fr-FR" sz="2000" dirty="0">
                <a:latin typeface="Marianne"/>
              </a:rPr>
              <a:t>: équipements sportifs, projet sportif territorial et AMI consolidation des initiatives d’ampleur en </a:t>
            </a:r>
            <a:r>
              <a:rPr lang="fr-FR" sz="2000" dirty="0" err="1">
                <a:latin typeface="Marianne"/>
              </a:rPr>
              <a:t>sociosport</a:t>
            </a:r>
            <a:endParaRPr lang="fr-FR" sz="2000" dirty="0">
              <a:latin typeface="Marianne"/>
            </a:endParaRPr>
          </a:p>
          <a:p>
            <a:pPr marL="897735" lvl="3" indent="-285750">
              <a:spcBef>
                <a:spcPts val="400"/>
              </a:spcBef>
              <a:spcAft>
                <a:spcPts val="800"/>
              </a:spcAft>
              <a:buFont typeface="Wingdings" panose="05000000000000000000" pitchFamily="2" charset="2"/>
              <a:buChar char="§"/>
              <a:defRPr/>
            </a:pPr>
            <a:endParaRPr lang="fr-FR" sz="2000" dirty="0">
              <a:latin typeface="Marianne"/>
            </a:endParaRPr>
          </a:p>
          <a:p>
            <a:pPr marL="897735" lvl="3" indent="-285750">
              <a:spcBef>
                <a:spcPts val="400"/>
              </a:spcBef>
              <a:spcAft>
                <a:spcPts val="800"/>
              </a:spcAft>
              <a:buFont typeface="Wingdings" panose="05000000000000000000" pitchFamily="2" charset="2"/>
              <a:buChar char="§"/>
              <a:defRPr/>
            </a:pPr>
            <a:r>
              <a:rPr lang="fr-FR" sz="2000" dirty="0">
                <a:latin typeface="Marianne"/>
                <a:hlinkClick r:id="rId6"/>
              </a:rPr>
              <a:t>L’alliance pour l’inclusion par le sport</a:t>
            </a:r>
            <a:endParaRPr lang="fr-FR" sz="2000" dirty="0">
              <a:latin typeface="Marianne"/>
            </a:endParaRPr>
          </a:p>
          <a:p>
            <a:pPr marL="1113729" lvl="4" indent="-285750">
              <a:spcBef>
                <a:spcPts val="400"/>
              </a:spcBef>
              <a:spcAft>
                <a:spcPts val="800"/>
              </a:spcAft>
              <a:buFont typeface="Courier New" panose="02070309020205020404" pitchFamily="49" charset="0"/>
              <a:buChar char="o"/>
              <a:defRPr/>
            </a:pPr>
            <a:r>
              <a:rPr lang="fr-FR" sz="1800" i="1" dirty="0">
                <a:latin typeface="Marianne"/>
                <a:hlinkClick r:id="rId7"/>
              </a:rPr>
              <a:t>Les 1000 emplois socio-sportifs (ESS)</a:t>
            </a:r>
            <a:endParaRPr lang="fr-FR" sz="1800" i="1" dirty="0">
              <a:latin typeface="Marianne"/>
            </a:endParaRPr>
          </a:p>
          <a:p>
            <a:pPr marL="1113729" lvl="4" indent="-285750">
              <a:spcBef>
                <a:spcPts val="400"/>
              </a:spcBef>
              <a:spcAft>
                <a:spcPts val="800"/>
              </a:spcAft>
              <a:buFont typeface="Courier New" panose="02070309020205020404" pitchFamily="49" charset="0"/>
              <a:buChar char="o"/>
              <a:defRPr/>
            </a:pPr>
            <a:r>
              <a:rPr kumimoji="0" lang="fr-FR" sz="1800" b="0" i="1" strike="noStrike" kern="1200" cap="none" spc="0" normalizeH="0" baseline="0" noProof="0" dirty="0">
                <a:ln>
                  <a:noFill/>
                </a:ln>
                <a:solidFill>
                  <a:srgbClr val="000000"/>
                </a:solidFill>
                <a:effectLst/>
                <a:uLnTx/>
                <a:uFillTx/>
                <a:latin typeface="Marianne"/>
                <a:ea typeface="+mn-ea"/>
                <a:cs typeface="+mn-cs"/>
                <a:hlinkClick r:id="rId8"/>
              </a:rPr>
              <a:t>Le dispositif SESAME</a:t>
            </a:r>
            <a:endParaRPr kumimoji="0" lang="fr-FR" sz="1800" b="0" i="1" strike="noStrike" kern="1200" cap="none" spc="0" normalizeH="0" baseline="0" noProof="0" dirty="0">
              <a:ln>
                <a:noFill/>
              </a:ln>
              <a:solidFill>
                <a:srgbClr val="000000"/>
              </a:solidFill>
              <a:effectLst/>
              <a:uLnTx/>
              <a:uFillTx/>
              <a:latin typeface="Marianne"/>
              <a:ea typeface="+mn-ea"/>
              <a:cs typeface="+mn-cs"/>
            </a:endParaRPr>
          </a:p>
          <a:p>
            <a:pPr lvl="1" indent="0">
              <a:spcBef>
                <a:spcPts val="400"/>
              </a:spcBef>
              <a:spcAft>
                <a:spcPts val="800"/>
              </a:spcAft>
              <a:buNone/>
              <a:defRPr/>
            </a:pPr>
            <a:endParaRPr lang="fr-FR" sz="2000" b="1" u="sng" dirty="0">
              <a:latin typeface="Marianne"/>
              <a:sym typeface="Wingdings" panose="05000000000000000000" pitchFamily="2" charset="2"/>
            </a:endParaRPr>
          </a:p>
        </p:txBody>
      </p:sp>
    </p:spTree>
    <p:extLst>
      <p:ext uri="{BB962C8B-B14F-4D97-AF65-F5344CB8AC3E}">
        <p14:creationId xmlns:p14="http://schemas.microsoft.com/office/powerpoint/2010/main" val="546129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0804" y="116632"/>
            <a:ext cx="9126000" cy="480000"/>
          </a:xfrm>
        </p:spPr>
        <p:txBody>
          <a:bodyPr/>
          <a:lstStyle/>
          <a:p>
            <a:pPr algn="ctr"/>
            <a:r>
              <a:rPr lang="fr-FR" u="sng" dirty="0">
                <a:solidFill>
                  <a:schemeClr val="bg2">
                    <a:lumMod val="60000"/>
                    <a:lumOff val="40000"/>
                  </a:schemeClr>
                </a:solidFill>
              </a:rPr>
              <a:t>Quelques spécificités NA </a:t>
            </a:r>
            <a:r>
              <a:rPr lang="fr-FR" u="sng" dirty="0">
                <a:solidFill>
                  <a:schemeClr val="bg2">
                    <a:lumMod val="60000"/>
                    <a:lumOff val="40000"/>
                  </a:schemeClr>
                </a:solidFill>
                <a:sym typeface="Wingdings" panose="05000000000000000000" pitchFamily="2" charset="2"/>
              </a:rPr>
              <a:t> QPV</a:t>
            </a:r>
            <a:endParaRPr lang="fr-FR" u="sng" dirty="0">
              <a:solidFill>
                <a:schemeClr val="bg2">
                  <a:lumMod val="60000"/>
                  <a:lumOff val="40000"/>
                </a:schemeClr>
              </a:solidFill>
            </a:endParaRPr>
          </a:p>
        </p:txBody>
      </p:sp>
      <p:sp>
        <p:nvSpPr>
          <p:cNvPr id="4" name="Espace réservé du pied de page 3"/>
          <p:cNvSpPr>
            <a:spLocks noGrp="1"/>
          </p:cNvSpPr>
          <p:nvPr>
            <p:ph type="ftr" sz="quarter" idx="11"/>
          </p:nvPr>
        </p:nvSpPr>
        <p:spPr/>
        <p:txBody>
          <a:bodyPr/>
          <a:lstStyle/>
          <a:p>
            <a:pPr lvl="0">
              <a:defRPr/>
            </a:pPr>
            <a:r>
              <a:rPr lang="fr-FR" dirty="0">
                <a:solidFill>
                  <a:srgbClr val="000000"/>
                </a:solidFill>
              </a:rPr>
              <a:t>Délégation régionale académique à la jeunesse, à l’engagement et aux sports</a:t>
            </a: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750" b="1" i="0" u="none" strike="noStrike" kern="1200" cap="none" spc="0" normalizeH="0" baseline="0" noProof="0" smtClean="0">
                <a:ln>
                  <a:noFill/>
                </a:ln>
                <a:solidFill>
                  <a:srgbClr val="000000"/>
                </a:solidFill>
                <a:effectLst/>
                <a:uLnTx/>
                <a:uFillTx/>
                <a:latin typeface="Mariann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sz="750" b="1" i="0" u="none" strike="noStrike" kern="1200" cap="none" spc="0" normalizeH="0" baseline="0" noProof="0" dirty="0">
              <a:ln>
                <a:noFill/>
              </a:ln>
              <a:solidFill>
                <a:srgbClr val="000000"/>
              </a:solidFill>
              <a:effectLst/>
              <a:uLnTx/>
              <a:uFillTx/>
              <a:latin typeface="Marianne"/>
              <a:ea typeface="+mn-ea"/>
              <a:cs typeface="+mn-cs"/>
            </a:endParaRPr>
          </a:p>
        </p:txBody>
      </p:sp>
      <p:sp>
        <p:nvSpPr>
          <p:cNvPr id="3" name="Espace réservé du texte 2">
            <a:extLst>
              <a:ext uri="{FF2B5EF4-FFF2-40B4-BE49-F238E27FC236}">
                <a16:creationId xmlns:a16="http://schemas.microsoft.com/office/drawing/2014/main" id="{F43A908E-7DB5-4E52-BE43-FDB27F6A52F8}"/>
              </a:ext>
            </a:extLst>
          </p:cNvPr>
          <p:cNvSpPr>
            <a:spLocks noGrp="1"/>
          </p:cNvSpPr>
          <p:nvPr>
            <p:ph type="body" sz="quarter" idx="14"/>
          </p:nvPr>
        </p:nvSpPr>
        <p:spPr>
          <a:xfrm>
            <a:off x="236476" y="585499"/>
            <a:ext cx="9433048" cy="5637656"/>
          </a:xfrm>
        </p:spPr>
        <p:txBody>
          <a:bodyPr/>
          <a:lstStyle/>
          <a:p>
            <a:pPr marL="897735" lvl="3" indent="-285750">
              <a:spcBef>
                <a:spcPts val="400"/>
              </a:spcBef>
              <a:spcAft>
                <a:spcPts val="800"/>
              </a:spcAft>
              <a:buFont typeface="Wingdings" panose="05000000000000000000" pitchFamily="2" charset="2"/>
              <a:buChar char="§"/>
              <a:defRPr/>
            </a:pPr>
            <a:endParaRPr lang="fr-FR" sz="2000" dirty="0">
              <a:solidFill>
                <a:srgbClr val="000000"/>
              </a:solidFill>
            </a:endParaRPr>
          </a:p>
          <a:p>
            <a:pPr marL="897735" lvl="3" indent="-285750">
              <a:spcBef>
                <a:spcPts val="400"/>
              </a:spcBef>
              <a:spcAft>
                <a:spcPts val="800"/>
              </a:spcAft>
              <a:buFont typeface="Wingdings" panose="05000000000000000000" pitchFamily="2" charset="2"/>
              <a:buChar char="§"/>
              <a:defRPr/>
            </a:pPr>
            <a:r>
              <a:rPr lang="fr-FR" sz="2000" dirty="0">
                <a:solidFill>
                  <a:srgbClr val="000000"/>
                </a:solidFill>
              </a:rPr>
              <a:t>Le </a:t>
            </a:r>
            <a:r>
              <a:rPr lang="fr-FR" sz="2000" dirty="0" err="1">
                <a:solidFill>
                  <a:srgbClr val="000000"/>
                </a:solidFill>
              </a:rPr>
              <a:t>pass</a:t>
            </a:r>
            <a:r>
              <a:rPr lang="fr-FR" sz="2000" dirty="0">
                <a:solidFill>
                  <a:srgbClr val="000000"/>
                </a:solidFill>
              </a:rPr>
              <a:t> Sport : travail avec le Commissaire à la Lutte contre la pauvreté</a:t>
            </a:r>
          </a:p>
          <a:p>
            <a:pPr lvl="3" indent="0">
              <a:spcBef>
                <a:spcPts val="400"/>
              </a:spcBef>
              <a:spcAft>
                <a:spcPts val="800"/>
              </a:spcAft>
              <a:buNone/>
              <a:defRPr/>
            </a:pPr>
            <a:endParaRPr lang="fr-FR" sz="2000" dirty="0">
              <a:latin typeface="Marianne"/>
            </a:endParaRPr>
          </a:p>
          <a:p>
            <a:pPr marL="897735" lvl="3" indent="-285750">
              <a:spcBef>
                <a:spcPts val="400"/>
              </a:spcBef>
              <a:spcAft>
                <a:spcPts val="800"/>
              </a:spcAft>
              <a:buFont typeface="Wingdings" panose="05000000000000000000" pitchFamily="2" charset="2"/>
              <a:buChar char="§"/>
              <a:defRPr/>
            </a:pPr>
            <a:r>
              <a:rPr lang="fr-FR" sz="2000" dirty="0">
                <a:latin typeface="Marianne"/>
              </a:rPr>
              <a:t>Une gestion spécifique de l’enveloppe des « équipements de proximité » du Plan 5000 : des objectifs QPV départementaux</a:t>
            </a:r>
          </a:p>
          <a:p>
            <a:pPr marL="897735" lvl="3" indent="-285750">
              <a:spcBef>
                <a:spcPts val="400"/>
              </a:spcBef>
              <a:spcAft>
                <a:spcPts val="800"/>
              </a:spcAft>
              <a:buFont typeface="Wingdings" panose="05000000000000000000" pitchFamily="2" charset="2"/>
              <a:buChar char="§"/>
              <a:defRPr/>
            </a:pPr>
            <a:endParaRPr lang="fr-FR" sz="2000" dirty="0">
              <a:latin typeface="Marianne"/>
            </a:endParaRPr>
          </a:p>
          <a:p>
            <a:pPr marL="897735" lvl="3" indent="-285750">
              <a:spcBef>
                <a:spcPts val="400"/>
              </a:spcBef>
              <a:spcAft>
                <a:spcPts val="800"/>
              </a:spcAft>
              <a:buFont typeface="Wingdings" panose="05000000000000000000" pitchFamily="2" charset="2"/>
              <a:buChar char="§"/>
              <a:defRPr/>
            </a:pPr>
            <a:r>
              <a:rPr lang="fr-FR" sz="2000" dirty="0">
                <a:latin typeface="Marianne"/>
              </a:rPr>
              <a:t>L’élargissement à d’autres sources de financement</a:t>
            </a:r>
          </a:p>
          <a:p>
            <a:pPr marL="1113729" lvl="4" indent="-285750">
              <a:spcBef>
                <a:spcPts val="400"/>
              </a:spcBef>
              <a:spcAft>
                <a:spcPts val="800"/>
              </a:spcAft>
              <a:buFont typeface="Courier New" panose="02070309020205020404" pitchFamily="49" charset="0"/>
              <a:buChar char="o"/>
              <a:defRPr/>
            </a:pPr>
            <a:r>
              <a:rPr kumimoji="0" lang="fr-FR" sz="1800" b="0" i="1" strike="noStrike" kern="1200" cap="none" spc="0" normalizeH="0" baseline="0" noProof="0" dirty="0">
                <a:ln>
                  <a:noFill/>
                </a:ln>
                <a:solidFill>
                  <a:srgbClr val="000000"/>
                </a:solidFill>
                <a:effectLst/>
                <a:uLnTx/>
                <a:uFillTx/>
                <a:latin typeface="Marianne"/>
                <a:ea typeface="+mn-ea"/>
                <a:cs typeface="+mn-cs"/>
                <a:hlinkClick r:id="rId3"/>
              </a:rPr>
              <a:t>Erasmus + Sport</a:t>
            </a:r>
            <a:endParaRPr lang="fr-FR" sz="1800" i="1" dirty="0">
              <a:solidFill>
                <a:srgbClr val="000000"/>
              </a:solidFill>
              <a:latin typeface="Marianne"/>
            </a:endParaRPr>
          </a:p>
          <a:p>
            <a:pPr marL="1113729" lvl="4" indent="-285750">
              <a:spcBef>
                <a:spcPts val="400"/>
              </a:spcBef>
              <a:spcAft>
                <a:spcPts val="800"/>
              </a:spcAft>
              <a:buFont typeface="Courier New" panose="02070309020205020404" pitchFamily="49" charset="0"/>
              <a:buChar char="o"/>
              <a:defRPr/>
            </a:pPr>
            <a:r>
              <a:rPr kumimoji="0" lang="fr-FR" sz="1800" b="0" i="1" strike="noStrike" kern="1200" cap="none" spc="0" normalizeH="0" baseline="0" noProof="0" dirty="0">
                <a:ln>
                  <a:noFill/>
                </a:ln>
                <a:solidFill>
                  <a:srgbClr val="000000"/>
                </a:solidFill>
                <a:effectLst/>
                <a:uLnTx/>
                <a:uFillTx/>
                <a:latin typeface="Marianne"/>
                <a:ea typeface="+mn-ea"/>
                <a:cs typeface="+mn-cs"/>
              </a:rPr>
              <a:t>Une meilleure coordination avec d’autres services : DREETS</a:t>
            </a:r>
          </a:p>
          <a:p>
            <a:pPr marL="1113729" lvl="4" indent="-285750">
              <a:spcBef>
                <a:spcPts val="400"/>
              </a:spcBef>
              <a:spcAft>
                <a:spcPts val="800"/>
              </a:spcAft>
              <a:buFont typeface="Courier New" panose="02070309020205020404" pitchFamily="49" charset="0"/>
              <a:buChar char="o"/>
              <a:defRPr/>
            </a:pPr>
            <a:r>
              <a:rPr lang="fr-FR" sz="1800" i="1" dirty="0">
                <a:solidFill>
                  <a:srgbClr val="000000"/>
                </a:solidFill>
                <a:latin typeface="Marianne"/>
              </a:rPr>
              <a:t>CPOF ANS : </a:t>
            </a:r>
            <a:r>
              <a:rPr lang="fr-FR" sz="1800" i="1" dirty="0" err="1">
                <a:solidFill>
                  <a:srgbClr val="000000"/>
                </a:solidFill>
                <a:latin typeface="Marianne"/>
              </a:rPr>
              <a:t>Lab</a:t>
            </a:r>
            <a:r>
              <a:rPr lang="fr-FR" sz="1800" i="1" dirty="0">
                <a:solidFill>
                  <a:srgbClr val="000000"/>
                </a:solidFill>
                <a:latin typeface="Marianne"/>
              </a:rPr>
              <a:t> Insertion Sport (logique de la démarche Du stade vers l’emploi)</a:t>
            </a:r>
            <a:endParaRPr kumimoji="0" lang="fr-FR" sz="1800" b="0" i="1" strike="noStrike" kern="1200" cap="none" spc="0" normalizeH="0" baseline="0" noProof="0" dirty="0">
              <a:ln>
                <a:noFill/>
              </a:ln>
              <a:solidFill>
                <a:srgbClr val="000000"/>
              </a:solidFill>
              <a:effectLst/>
              <a:uLnTx/>
              <a:uFillTx/>
              <a:latin typeface="Marianne"/>
              <a:ea typeface="+mn-ea"/>
              <a:cs typeface="+mn-cs"/>
            </a:endParaRPr>
          </a:p>
          <a:p>
            <a:pPr lvl="1" indent="0">
              <a:spcBef>
                <a:spcPts val="400"/>
              </a:spcBef>
              <a:spcAft>
                <a:spcPts val="800"/>
              </a:spcAft>
              <a:buNone/>
              <a:defRPr/>
            </a:pPr>
            <a:endParaRPr lang="fr-FR" sz="2000" b="1" u="sng" dirty="0">
              <a:latin typeface="Marianne"/>
              <a:sym typeface="Wingdings" panose="05000000000000000000" pitchFamily="2" charset="2"/>
            </a:endParaRPr>
          </a:p>
        </p:txBody>
      </p:sp>
    </p:spTree>
    <p:extLst>
      <p:ext uri="{BB962C8B-B14F-4D97-AF65-F5344CB8AC3E}">
        <p14:creationId xmlns:p14="http://schemas.microsoft.com/office/powerpoint/2010/main" val="498554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0000" y="105210"/>
            <a:ext cx="9126000" cy="480000"/>
          </a:xfrm>
        </p:spPr>
        <p:txBody>
          <a:bodyPr/>
          <a:lstStyle/>
          <a:p>
            <a:pPr algn="ctr"/>
            <a:r>
              <a:rPr lang="fr-FR" u="sng" dirty="0">
                <a:solidFill>
                  <a:schemeClr val="bg2">
                    <a:lumMod val="60000"/>
                    <a:lumOff val="40000"/>
                  </a:schemeClr>
                </a:solidFill>
              </a:rPr>
              <a:t>Comment mieux mettre en œuvre ces politiques ?</a:t>
            </a:r>
          </a:p>
        </p:txBody>
      </p:sp>
      <p:sp>
        <p:nvSpPr>
          <p:cNvPr id="4" name="Espace réservé du pied de page 3"/>
          <p:cNvSpPr>
            <a:spLocks noGrp="1"/>
          </p:cNvSpPr>
          <p:nvPr>
            <p:ph type="ftr" sz="quarter" idx="11"/>
          </p:nvPr>
        </p:nvSpPr>
        <p:spPr/>
        <p:txBody>
          <a:bodyPr/>
          <a:lstStyle/>
          <a:p>
            <a:pPr lvl="0">
              <a:defRPr/>
            </a:pPr>
            <a:r>
              <a:rPr lang="fr-FR" dirty="0">
                <a:solidFill>
                  <a:srgbClr val="000000"/>
                </a:solidFill>
              </a:rPr>
              <a:t>Délégation régionale académique à la jeunesse, à l’engagement et aux sports</a:t>
            </a: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750" b="1" i="0" u="none" strike="noStrike" kern="1200" cap="none" spc="0" normalizeH="0" baseline="0" noProof="0" smtClean="0">
                <a:ln>
                  <a:noFill/>
                </a:ln>
                <a:solidFill>
                  <a:srgbClr val="000000"/>
                </a:solidFill>
                <a:effectLst/>
                <a:uLnTx/>
                <a:uFillTx/>
                <a:latin typeface="Mariann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sz="750" b="1" i="0" u="none" strike="noStrike" kern="1200" cap="none" spc="0" normalizeH="0" baseline="0" noProof="0" dirty="0">
              <a:ln>
                <a:noFill/>
              </a:ln>
              <a:solidFill>
                <a:srgbClr val="000000"/>
              </a:solidFill>
              <a:effectLst/>
              <a:uLnTx/>
              <a:uFillTx/>
              <a:latin typeface="Marianne"/>
              <a:ea typeface="+mn-ea"/>
              <a:cs typeface="+mn-cs"/>
            </a:endParaRPr>
          </a:p>
        </p:txBody>
      </p:sp>
      <p:sp>
        <p:nvSpPr>
          <p:cNvPr id="3" name="Espace réservé du texte 2">
            <a:extLst>
              <a:ext uri="{FF2B5EF4-FFF2-40B4-BE49-F238E27FC236}">
                <a16:creationId xmlns:a16="http://schemas.microsoft.com/office/drawing/2014/main" id="{F43A908E-7DB5-4E52-BE43-FDB27F6A52F8}"/>
              </a:ext>
            </a:extLst>
          </p:cNvPr>
          <p:cNvSpPr>
            <a:spLocks noGrp="1"/>
          </p:cNvSpPr>
          <p:nvPr>
            <p:ph type="body" sz="quarter" idx="14"/>
          </p:nvPr>
        </p:nvSpPr>
        <p:spPr>
          <a:xfrm>
            <a:off x="236476" y="585499"/>
            <a:ext cx="9433048" cy="5637656"/>
          </a:xfrm>
        </p:spPr>
        <p:txBody>
          <a:bodyPr/>
          <a:lstStyle/>
          <a:p>
            <a:pPr marL="897735" lvl="3" indent="-285750">
              <a:spcBef>
                <a:spcPts val="400"/>
              </a:spcBef>
              <a:spcAft>
                <a:spcPts val="800"/>
              </a:spcAft>
              <a:buFont typeface="Wingdings" panose="05000000000000000000" pitchFamily="2" charset="2"/>
              <a:buChar char="§"/>
              <a:defRPr/>
            </a:pPr>
            <a:endParaRPr lang="fr-FR" sz="1800" dirty="0">
              <a:solidFill>
                <a:srgbClr val="000000"/>
              </a:solidFill>
            </a:endParaRPr>
          </a:p>
          <a:p>
            <a:pPr marL="457200" indent="-457200">
              <a:spcBef>
                <a:spcPts val="400"/>
              </a:spcBef>
              <a:spcAft>
                <a:spcPts val="800"/>
              </a:spcAft>
              <a:buFont typeface="Arial" panose="020B0604020202020204" pitchFamily="34" charset="0"/>
              <a:buChar char="•"/>
              <a:defRPr/>
            </a:pPr>
            <a:r>
              <a:rPr lang="fr-FR" sz="2400" b="1" u="sng" dirty="0">
                <a:solidFill>
                  <a:srgbClr val="0070C0"/>
                </a:solidFill>
                <a:latin typeface="Marianne"/>
              </a:rPr>
              <a:t>Ne jamais oublier le SDJES sur le terrain pour</a:t>
            </a:r>
            <a:r>
              <a:rPr lang="fr-FR" sz="2400" b="1" dirty="0">
                <a:solidFill>
                  <a:srgbClr val="0070C0"/>
                </a:solidFill>
                <a:latin typeface="Marianne"/>
              </a:rPr>
              <a:t> :</a:t>
            </a:r>
          </a:p>
          <a:p>
            <a:pPr marL="1113729" lvl="4" indent="-285750">
              <a:spcBef>
                <a:spcPts val="400"/>
              </a:spcBef>
              <a:spcAft>
                <a:spcPts val="800"/>
              </a:spcAft>
              <a:buFont typeface="Courier New" panose="02070309020205020404" pitchFamily="49" charset="0"/>
              <a:buChar char="o"/>
              <a:defRPr/>
            </a:pPr>
            <a:r>
              <a:rPr lang="fr-FR" sz="2000" dirty="0">
                <a:solidFill>
                  <a:srgbClr val="000000"/>
                </a:solidFill>
              </a:rPr>
              <a:t>Les équipements sportifs</a:t>
            </a:r>
          </a:p>
          <a:p>
            <a:pPr marL="1113729" lvl="4" indent="-285750">
              <a:spcBef>
                <a:spcPts val="400"/>
              </a:spcBef>
              <a:spcAft>
                <a:spcPts val="800"/>
              </a:spcAft>
              <a:buFont typeface="Courier New" panose="02070309020205020404" pitchFamily="49" charset="0"/>
              <a:buChar char="o"/>
              <a:defRPr/>
            </a:pPr>
            <a:r>
              <a:rPr lang="fr-FR" sz="2000" dirty="0">
                <a:solidFill>
                  <a:srgbClr val="000000"/>
                </a:solidFill>
              </a:rPr>
              <a:t>L’interface avec la préfecture pour la </a:t>
            </a:r>
            <a:r>
              <a:rPr lang="fr-FR" sz="2000" dirty="0" err="1">
                <a:solidFill>
                  <a:srgbClr val="000000"/>
                </a:solidFill>
              </a:rPr>
              <a:t>PolVille</a:t>
            </a:r>
            <a:endParaRPr lang="fr-FR" sz="2000" dirty="0">
              <a:solidFill>
                <a:srgbClr val="000000"/>
              </a:solidFill>
            </a:endParaRPr>
          </a:p>
          <a:p>
            <a:pPr marL="1113729" lvl="4" indent="-285750">
              <a:spcBef>
                <a:spcPts val="400"/>
              </a:spcBef>
              <a:spcAft>
                <a:spcPts val="800"/>
              </a:spcAft>
              <a:buFont typeface="Courier New" panose="02070309020205020404" pitchFamily="49" charset="0"/>
              <a:buChar char="o"/>
              <a:defRPr/>
            </a:pPr>
            <a:r>
              <a:rPr lang="fr-FR" sz="2000" dirty="0">
                <a:solidFill>
                  <a:srgbClr val="000000"/>
                </a:solidFill>
              </a:rPr>
              <a:t>L’interface avec l’EN pour les cités éducatives, les politiques jeunesse (souvent complémentaires de politiques sportives)</a:t>
            </a:r>
          </a:p>
          <a:p>
            <a:pPr marL="897735" lvl="3" indent="-285750">
              <a:spcBef>
                <a:spcPts val="400"/>
              </a:spcBef>
              <a:spcAft>
                <a:spcPts val="800"/>
              </a:spcAft>
              <a:buFont typeface="Wingdings" panose="05000000000000000000" pitchFamily="2" charset="2"/>
              <a:buChar char="§"/>
              <a:defRPr/>
            </a:pPr>
            <a:endParaRPr lang="fr-FR" sz="1800" dirty="0">
              <a:latin typeface="Marianne"/>
            </a:endParaRPr>
          </a:p>
          <a:p>
            <a:pPr marL="897735" lvl="3" indent="-285750">
              <a:spcBef>
                <a:spcPts val="400"/>
              </a:spcBef>
              <a:spcAft>
                <a:spcPts val="800"/>
              </a:spcAft>
              <a:buFont typeface="Wingdings" panose="05000000000000000000" pitchFamily="2" charset="2"/>
              <a:buChar char="§"/>
              <a:defRPr/>
            </a:pPr>
            <a:endParaRPr lang="fr-FR" sz="1800" dirty="0">
              <a:latin typeface="Marianne"/>
            </a:endParaRPr>
          </a:p>
          <a:p>
            <a:pPr marL="457200" lvl="3" indent="-457200">
              <a:spcBef>
                <a:spcPts val="400"/>
              </a:spcBef>
              <a:spcAft>
                <a:spcPts val="800"/>
              </a:spcAft>
              <a:defRPr/>
            </a:pPr>
            <a:r>
              <a:rPr lang="fr-FR" sz="2400" b="1" u="sng" dirty="0">
                <a:solidFill>
                  <a:srgbClr val="0070C0"/>
                </a:solidFill>
                <a:latin typeface="Marianne"/>
              </a:rPr>
              <a:t>Toujours œuvrer à une bonne coordination / synergie</a:t>
            </a:r>
          </a:p>
          <a:p>
            <a:pPr marL="1113729" lvl="4" indent="-285750">
              <a:spcBef>
                <a:spcPts val="400"/>
              </a:spcBef>
              <a:spcAft>
                <a:spcPts val="800"/>
              </a:spcAft>
              <a:buFont typeface="Courier New" panose="02070309020205020404" pitchFamily="49" charset="0"/>
              <a:buChar char="o"/>
              <a:defRPr/>
            </a:pPr>
            <a:r>
              <a:rPr lang="fr-FR" sz="2000" dirty="0">
                <a:latin typeface="Marianne"/>
              </a:rPr>
              <a:t>CRDS : Groupe de travail « Quartiers » ou « Politique de la Ville »</a:t>
            </a:r>
          </a:p>
          <a:p>
            <a:pPr lvl="1" indent="0">
              <a:spcBef>
                <a:spcPts val="400"/>
              </a:spcBef>
              <a:spcAft>
                <a:spcPts val="800"/>
              </a:spcAft>
              <a:buNone/>
              <a:defRPr/>
            </a:pPr>
            <a:endParaRPr lang="fr-FR" sz="1800" b="1" u="sng" dirty="0">
              <a:latin typeface="Marianne"/>
              <a:sym typeface="Wingdings" panose="05000000000000000000" pitchFamily="2" charset="2"/>
            </a:endParaRPr>
          </a:p>
        </p:txBody>
      </p:sp>
    </p:spTree>
    <p:extLst>
      <p:ext uri="{BB962C8B-B14F-4D97-AF65-F5344CB8AC3E}">
        <p14:creationId xmlns:p14="http://schemas.microsoft.com/office/powerpoint/2010/main" val="672759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a:spLocks noGrp="1"/>
          </p:cNvSpPr>
          <p:nvPr>
            <p:ph type="ftr" sz="quarter" idx="11"/>
          </p:nvPr>
        </p:nvSpPr>
        <p:spPr/>
        <p:txBody>
          <a:bodyPr/>
          <a:lstStyle/>
          <a:p>
            <a:pPr lvl="0">
              <a:defRPr/>
            </a:pPr>
            <a:r>
              <a:rPr lang="fr-FR" dirty="0">
                <a:solidFill>
                  <a:srgbClr val="000000"/>
                </a:solidFill>
              </a:rPr>
              <a:t>Délégation régionale académique à la jeunesse, à l’engagement et aux sports</a:t>
            </a:r>
          </a:p>
        </p:txBody>
      </p:sp>
      <p:sp>
        <p:nvSpPr>
          <p:cNvPr id="5" name="Espace réservé du numéro de diapositive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750" b="1" i="0" u="none" strike="noStrike" kern="1200" cap="none" spc="0" normalizeH="0" baseline="0" noProof="0" smtClean="0">
                <a:ln>
                  <a:noFill/>
                </a:ln>
                <a:solidFill>
                  <a:srgbClr val="000000"/>
                </a:solidFill>
                <a:effectLst/>
                <a:uLnTx/>
                <a:uFillTx/>
                <a:latin typeface="Mariann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sz="750" b="1" i="0" u="none" strike="noStrike" kern="1200" cap="none" spc="0" normalizeH="0" baseline="0" noProof="0" dirty="0">
              <a:ln>
                <a:noFill/>
              </a:ln>
              <a:solidFill>
                <a:srgbClr val="000000"/>
              </a:solidFill>
              <a:effectLst/>
              <a:uLnTx/>
              <a:uFillTx/>
              <a:latin typeface="Marianne"/>
              <a:ea typeface="+mn-ea"/>
              <a:cs typeface="+mn-cs"/>
            </a:endParaRPr>
          </a:p>
        </p:txBody>
      </p:sp>
      <p:sp>
        <p:nvSpPr>
          <p:cNvPr id="11" name="Titre 1">
            <a:extLst>
              <a:ext uri="{FF2B5EF4-FFF2-40B4-BE49-F238E27FC236}">
                <a16:creationId xmlns:a16="http://schemas.microsoft.com/office/drawing/2014/main" id="{43D171C6-6E8A-4BAD-86C8-17848EFF3911}"/>
              </a:ext>
            </a:extLst>
          </p:cNvPr>
          <p:cNvSpPr txBox="1">
            <a:spLocks/>
          </p:cNvSpPr>
          <p:nvPr/>
        </p:nvSpPr>
        <p:spPr bwMode="gray">
          <a:xfrm>
            <a:off x="390000" y="2564904"/>
            <a:ext cx="9126000" cy="480000"/>
          </a:xfrm>
          <a:prstGeom prst="rect">
            <a:avLst/>
          </a:prstGeom>
        </p:spPr>
        <p:txBody>
          <a:bodyPr vert="horz" lIns="0" tIns="0" rIns="0" bIns="0" rtlCol="0" anchor="t" anchorCtr="0">
            <a:noAutofit/>
          </a:bodyPr>
          <a:lstStyle>
            <a:lvl1pPr algn="l" defTabSz="914378" rtl="0" eaLnBrk="1" latinLnBrk="0" hangingPunct="1">
              <a:lnSpc>
                <a:spcPct val="90000"/>
              </a:lnSpc>
              <a:spcBef>
                <a:spcPct val="0"/>
              </a:spcBef>
              <a:buNone/>
              <a:defRPr sz="2550" b="1" kern="1200">
                <a:solidFill>
                  <a:schemeClr val="tx1"/>
                </a:solidFill>
                <a:latin typeface="+mj-lt"/>
                <a:ea typeface="+mj-ea"/>
                <a:cs typeface="+mj-cs"/>
              </a:defRPr>
            </a:lvl1pPr>
          </a:lstStyle>
          <a:p>
            <a:pPr algn="ctr"/>
            <a:r>
              <a:rPr lang="fr-FR" u="sng" dirty="0"/>
              <a:t>Merci de votre attention</a:t>
            </a:r>
          </a:p>
        </p:txBody>
      </p:sp>
    </p:spTree>
    <p:extLst>
      <p:ext uri="{BB962C8B-B14F-4D97-AF65-F5344CB8AC3E}">
        <p14:creationId xmlns:p14="http://schemas.microsoft.com/office/powerpoint/2010/main" val="1584414327"/>
      </p:ext>
    </p:extLst>
  </p:cSld>
  <p:clrMapOvr>
    <a:masterClrMapping/>
  </p:clrMapOvr>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GOUVERNEMENT PPT">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02_FOND ECRAN_4_3" id="{10C338DC-25DE-DE49-B378-885F7B62B31C}" vid="{8EB08C32-EACE-6D4D-9991-56925EA9F4D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AB55E0CC5DA459F57F5A42893F46A005A087D358B12CA4E82A8A8BA9B8A8CF200D3544DBFAD4F664AA25DF68E6D1F0A9E00689F2856DFEDCE40890FDCED81A7DFC9005D57C802836FCB44B44B7372FB2B7972" ma:contentTypeVersion="2" ma:contentTypeDescription="Crée un document." ma:contentTypeScope="" ma:versionID="5a60f89c127121cb1fddd53ae7c254b1">
  <xsd:schema xmlns:xsd="http://www.w3.org/2001/XMLSchema" xmlns:xs="http://www.w3.org/2001/XMLSchema" xmlns:p="http://schemas.microsoft.com/office/2006/metadata/properties" xmlns:ns2="2c7ddd52-0a06-43b1-a35c-dcb15ea2e3f4" targetNamespace="http://schemas.microsoft.com/office/2006/metadata/properties" ma:root="true" ma:fieldsID="d5f738a9b3eb3c0a5db9868b5f12e787" ns2:_="">
    <xsd:import namespace="2c7ddd52-0a06-43b1-a35c-dcb15ea2e3f4"/>
    <xsd:element name="properties">
      <xsd:complexType>
        <xsd:sequence>
          <xsd:element name="documentManagement">
            <xsd:complexType>
              <xsd:all>
                <xsd:element ref="ns2:Description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7ddd52-0a06-43b1-a35c-dcb15ea2e3f4" elementFormDefault="qualified">
    <xsd:import namespace="http://schemas.microsoft.com/office/2006/documentManagement/types"/>
    <xsd:import namespace="http://schemas.microsoft.com/office/infopath/2007/PartnerControls"/>
    <xsd:element name="Description0" ma:index="8" nillable="true" ma:displayName="Description" ma:description="Description du document" ma:internalName="Description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ma:readOnly="true"/>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scription0 xmlns="2c7ddd52-0a06-43b1-a35c-dcb15ea2e3f4" xsi:nil="true"/>
  </documentManagement>
</p:properties>
</file>

<file path=customXml/itemProps1.xml><?xml version="1.0" encoding="utf-8"?>
<ds:datastoreItem xmlns:ds="http://schemas.openxmlformats.org/officeDocument/2006/customXml" ds:itemID="{1035F979-A072-4E70-A14C-C63B81B29C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7ddd52-0a06-43b1-a35c-dcb15ea2e3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B448C3-5FE1-481F-85C8-33598570CB24}">
  <ds:schemaRefs>
    <ds:schemaRef ds:uri="http://schemas.microsoft.com/sharepoint/v3/contenttype/forms"/>
  </ds:schemaRefs>
</ds:datastoreItem>
</file>

<file path=customXml/itemProps3.xml><?xml version="1.0" encoding="utf-8"?>
<ds:datastoreItem xmlns:ds="http://schemas.openxmlformats.org/officeDocument/2006/customXml" ds:itemID="{BE665D03-BD43-4A86-B6D2-5126C047A9BC}">
  <ds:schemaRefs>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http://purl.org/dc/dcmitype/"/>
    <ds:schemaRef ds:uri="http://purl.org/dc/terms/"/>
    <ds:schemaRef ds:uri="http://schemas.openxmlformats.org/package/2006/metadata/core-properties"/>
    <ds:schemaRef ds:uri="2c7ddd52-0a06-43b1-a35c-dcb15ea2e3f4"/>
  </ds:schemaRefs>
</ds:datastoreItem>
</file>

<file path=docProps/app.xml><?xml version="1.0" encoding="utf-8"?>
<Properties xmlns="http://schemas.openxmlformats.org/officeDocument/2006/extended-properties" xmlns:vt="http://schemas.openxmlformats.org/officeDocument/2006/docPropsVTypes">
  <Template>MINISTÈRIEL</Template>
  <TotalTime>11823</TotalTime>
  <Words>554</Words>
  <Application>Microsoft Office PowerPoint</Application>
  <PresentationFormat>Format A4 (210 x 297 mm)</PresentationFormat>
  <Paragraphs>107</Paragraphs>
  <Slides>7</Slides>
  <Notes>7</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Courier New</vt:lpstr>
      <vt:lpstr>Marianne</vt:lpstr>
      <vt:lpstr>Wingdings</vt:lpstr>
      <vt:lpstr>MINISTÈRIEL</vt:lpstr>
      <vt:lpstr>Présentation PowerPoint</vt:lpstr>
      <vt:lpstr>Le cadre d’action des services du MSJVA – Administration centrale</vt:lpstr>
      <vt:lpstr>Le cadre d’action des services du MSJVA – Administration territoriale de l’Etat</vt:lpstr>
      <vt:lpstr>Politiques nationales  QPV</vt:lpstr>
      <vt:lpstr>Quelques spécificités NA  QPV</vt:lpstr>
      <vt:lpstr>Comment mieux mettre en œuvre ces politiques ?</vt:lpstr>
      <vt:lpstr>Présentation PowerPoint</vt:lpstr>
    </vt:vector>
  </TitlesOfParts>
  <Manager>Client</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 A4</dc:title>
  <dc:subject>Client</dc:subject>
  <dc:creator>Microsoft Office User</dc:creator>
  <cp:lastModifiedBy>Julien Deschamps</cp:lastModifiedBy>
  <cp:revision>523</cp:revision>
  <cp:lastPrinted>2024-03-21T07:37:19Z</cp:lastPrinted>
  <dcterms:created xsi:type="dcterms:W3CDTF">2020-07-03T12:53:24Z</dcterms:created>
  <dcterms:modified xsi:type="dcterms:W3CDTF">2024-11-07T15:56:11Z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0x010100873AB55E0CC5DA459F57F5A42893F46A005A087D358B12CA4E82A8A8BA9B8A8CF200D3544DBFAD4F664AA25DF68E6D1F0A9E00689F2856DFEDCE40890FDCED81A7DFC9005D57C802836FCB44B44B7372FB2B7972</vt:lpwstr>
  </property>
</Properties>
</file>